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2" r:id="rId1"/>
  </p:sldMasterIdLst>
  <p:notesMasterIdLst>
    <p:notesMasterId r:id="rId18"/>
  </p:notesMasterIdLst>
  <p:handoutMasterIdLst>
    <p:handoutMasterId r:id="rId19"/>
  </p:handoutMasterIdLst>
  <p:sldIdLst>
    <p:sldId id="297" r:id="rId2"/>
    <p:sldId id="298" r:id="rId3"/>
    <p:sldId id="263" r:id="rId4"/>
    <p:sldId id="270" r:id="rId5"/>
    <p:sldId id="317" r:id="rId6"/>
    <p:sldId id="318" r:id="rId7"/>
    <p:sldId id="319" r:id="rId8"/>
    <p:sldId id="320" r:id="rId9"/>
    <p:sldId id="305" r:id="rId10"/>
    <p:sldId id="315" r:id="rId11"/>
    <p:sldId id="313" r:id="rId12"/>
    <p:sldId id="314" r:id="rId13"/>
    <p:sldId id="306" r:id="rId14"/>
    <p:sldId id="312" r:id="rId15"/>
    <p:sldId id="321" r:id="rId16"/>
    <p:sldId id="323" r:id="rId17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8C7F"/>
    <a:srgbClr val="76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891" autoAdjust="0"/>
    <p:restoredTop sz="71761" autoAdjust="0"/>
  </p:normalViewPr>
  <p:slideViewPr>
    <p:cSldViewPr>
      <p:cViewPr varScale="1">
        <p:scale>
          <a:sx n="108" d="100"/>
          <a:sy n="108" d="100"/>
        </p:scale>
        <p:origin x="130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61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0104\mercator\Energiemix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\trevion\VREG\Maandelijkse%20rapportering%20gewonnen%20verloren%20klanten\draaitabel%20gewonnen%20verloren%20klante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3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72-4ACF-BB9D-D80DFCF093FC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72-4ACF-BB9D-D80DFCF093FC}"/>
              </c:ext>
            </c:extLst>
          </c:dPt>
          <c:dPt>
            <c:idx val="2"/>
            <c:bubble3D val="0"/>
            <c:spPr>
              <a:solidFill>
                <a:srgbClr val="DD8C7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B72-4ACF-BB9D-D80DFCF093FC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B72-4ACF-BB9D-D80DFCF093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Blad1!$A$1:$A$4</c:f>
              <c:strCache>
                <c:ptCount val="4"/>
                <c:pt idx="0">
                  <c:v>Biogas - agrarisch</c:v>
                </c:pt>
                <c:pt idx="1">
                  <c:v>Biogas - overig</c:v>
                </c:pt>
                <c:pt idx="2">
                  <c:v>Windenergie op land</c:v>
                </c:pt>
                <c:pt idx="3">
                  <c:v>Zonne-energie</c:v>
                </c:pt>
              </c:strCache>
            </c:strRef>
          </c:cat>
          <c:val>
            <c:numRef>
              <c:f>Blad1!$B$1:$B$4</c:f>
              <c:numCache>
                <c:formatCode>0.00%</c:formatCode>
                <c:ptCount val="4"/>
                <c:pt idx="0">
                  <c:v>0.50870000000000004</c:v>
                </c:pt>
                <c:pt idx="1">
                  <c:v>0.2087</c:v>
                </c:pt>
                <c:pt idx="2">
                  <c:v>0.27510000000000001</c:v>
                </c:pt>
                <c:pt idx="3">
                  <c:v>7.4999999999999997E-3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B72-4ACF-BB9D-D80DFCF093F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 err="1"/>
              <a:t>Aantal</a:t>
            </a:r>
            <a:r>
              <a:rPr lang="en-GB" sz="1600" b="1"/>
              <a:t> </a:t>
            </a:r>
            <a:r>
              <a:rPr lang="en-GB" sz="1600" b="1" err="1"/>
              <a:t>aansluitingen</a:t>
            </a:r>
            <a:r>
              <a:rPr lang="en-GB" sz="1600" b="1"/>
              <a:t> </a:t>
            </a:r>
            <a:r>
              <a:rPr lang="en-GB" sz="1600" b="1" err="1"/>
              <a:t>elektriciteit</a:t>
            </a:r>
            <a:r>
              <a:rPr lang="en-GB" sz="1600" b="1" baseline="0"/>
              <a:t> &amp; </a:t>
            </a:r>
            <a:r>
              <a:rPr lang="en-GB" sz="1600" b="1" baseline="0" err="1"/>
              <a:t>aardgas</a:t>
            </a:r>
            <a:endParaRPr lang="en-GB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'Output grafiek cum'!$N$8:$N$9</c:f>
              <c:strCache>
                <c:ptCount val="2"/>
                <c:pt idx="0">
                  <c:v>EL</c:v>
                </c:pt>
                <c:pt idx="1">
                  <c:v>AMR + MMR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'Output grafiek cum'!$L$10:$M$28</c:f>
              <c:multiLvlStrCache>
                <c:ptCount val="19"/>
                <c:lvl>
                  <c:pt idx="0">
                    <c:v>&lt;2017</c:v>
                  </c:pt>
                  <c:pt idx="1">
                    <c:v>Kwrt1</c:v>
                  </c:pt>
                  <c:pt idx="2">
                    <c:v>Kwrt2</c:v>
                  </c:pt>
                  <c:pt idx="3">
                    <c:v>Kwrt3</c:v>
                  </c:pt>
                  <c:pt idx="4">
                    <c:v>Kwrt4</c:v>
                  </c:pt>
                  <c:pt idx="5">
                    <c:v>Kwrt1</c:v>
                  </c:pt>
                  <c:pt idx="6">
                    <c:v>Kwrt2</c:v>
                  </c:pt>
                  <c:pt idx="7">
                    <c:v>Kwrt3</c:v>
                  </c:pt>
                  <c:pt idx="8">
                    <c:v>Kwrt4</c:v>
                  </c:pt>
                  <c:pt idx="9">
                    <c:v>Kwrt1</c:v>
                  </c:pt>
                  <c:pt idx="10">
                    <c:v>Kwrt2</c:v>
                  </c:pt>
                  <c:pt idx="11">
                    <c:v>Kwrt3</c:v>
                  </c:pt>
                  <c:pt idx="12">
                    <c:v>Kwrt4</c:v>
                  </c:pt>
                  <c:pt idx="13">
                    <c:v>Kwrt1</c:v>
                  </c:pt>
                  <c:pt idx="14">
                    <c:v>Kwrt2</c:v>
                  </c:pt>
                  <c:pt idx="15">
                    <c:v>Kwrt3</c:v>
                  </c:pt>
                  <c:pt idx="16">
                    <c:v>Kwrt4</c:v>
                  </c:pt>
                  <c:pt idx="17">
                    <c:v>Kwrt1</c:v>
                  </c:pt>
                  <c:pt idx="18">
                    <c:v>Kwrt2</c:v>
                  </c:pt>
                </c:lvl>
                <c:lvl>
                  <c:pt idx="1">
                    <c:v>2017</c:v>
                  </c:pt>
                  <c:pt idx="2">
                    <c:v>2017</c:v>
                  </c:pt>
                  <c:pt idx="3">
                    <c:v>2017</c:v>
                  </c:pt>
                  <c:pt idx="4">
                    <c:v>2017</c:v>
                  </c:pt>
                  <c:pt idx="5">
                    <c:v>2018</c:v>
                  </c:pt>
                  <c:pt idx="6">
                    <c:v>2018</c:v>
                  </c:pt>
                  <c:pt idx="7">
                    <c:v>2018</c:v>
                  </c:pt>
                  <c:pt idx="8">
                    <c:v>2018</c:v>
                  </c:pt>
                  <c:pt idx="9">
                    <c:v>2019</c:v>
                  </c:pt>
                  <c:pt idx="10">
                    <c:v>2019</c:v>
                  </c:pt>
                  <c:pt idx="11">
                    <c:v>2019</c:v>
                  </c:pt>
                  <c:pt idx="12">
                    <c:v>2019</c:v>
                  </c:pt>
                  <c:pt idx="13">
                    <c:v>2020</c:v>
                  </c:pt>
                  <c:pt idx="14">
                    <c:v>2020</c:v>
                  </c:pt>
                  <c:pt idx="15">
                    <c:v>2020</c:v>
                  </c:pt>
                  <c:pt idx="16">
                    <c:v>2020</c:v>
                  </c:pt>
                  <c:pt idx="17">
                    <c:v>2021</c:v>
                  </c:pt>
                  <c:pt idx="18">
                    <c:v>2021</c:v>
                  </c:pt>
                </c:lvl>
              </c:multiLvlStrCache>
            </c:multiLvlStrRef>
          </c:cat>
          <c:val>
            <c:numRef>
              <c:f>'Output grafiek cum'!$N$10:$N$28</c:f>
              <c:numCache>
                <c:formatCode>General</c:formatCode>
                <c:ptCount val="19"/>
                <c:pt idx="0">
                  <c:v>97</c:v>
                </c:pt>
                <c:pt idx="1">
                  <c:v>92</c:v>
                </c:pt>
                <c:pt idx="2">
                  <c:v>94</c:v>
                </c:pt>
                <c:pt idx="3">
                  <c:v>97</c:v>
                </c:pt>
                <c:pt idx="4">
                  <c:v>101</c:v>
                </c:pt>
                <c:pt idx="5">
                  <c:v>115</c:v>
                </c:pt>
                <c:pt idx="6">
                  <c:v>117</c:v>
                </c:pt>
                <c:pt idx="7">
                  <c:v>121</c:v>
                </c:pt>
                <c:pt idx="8">
                  <c:v>125</c:v>
                </c:pt>
                <c:pt idx="9">
                  <c:v>132</c:v>
                </c:pt>
                <c:pt idx="10">
                  <c:v>143</c:v>
                </c:pt>
                <c:pt idx="11">
                  <c:v>148</c:v>
                </c:pt>
                <c:pt idx="12">
                  <c:v>150</c:v>
                </c:pt>
                <c:pt idx="13">
                  <c:v>151</c:v>
                </c:pt>
                <c:pt idx="14">
                  <c:v>153</c:v>
                </c:pt>
                <c:pt idx="15">
                  <c:v>155</c:v>
                </c:pt>
                <c:pt idx="16">
                  <c:v>162</c:v>
                </c:pt>
                <c:pt idx="17">
                  <c:v>154</c:v>
                </c:pt>
                <c:pt idx="18">
                  <c:v>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C3-4EEC-943D-EEF5ABEAB65E}"/>
            </c:ext>
          </c:extLst>
        </c:ser>
        <c:ser>
          <c:idx val="1"/>
          <c:order val="1"/>
          <c:tx>
            <c:strRef>
              <c:f>'Output grafiek cum'!$O$8:$O$9</c:f>
              <c:strCache>
                <c:ptCount val="2"/>
                <c:pt idx="0">
                  <c:v>EL</c:v>
                </c:pt>
                <c:pt idx="1">
                  <c:v>YMR KZ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'Output grafiek cum'!$L$10:$M$28</c:f>
              <c:multiLvlStrCache>
                <c:ptCount val="19"/>
                <c:lvl>
                  <c:pt idx="0">
                    <c:v>&lt;2017</c:v>
                  </c:pt>
                  <c:pt idx="1">
                    <c:v>Kwrt1</c:v>
                  </c:pt>
                  <c:pt idx="2">
                    <c:v>Kwrt2</c:v>
                  </c:pt>
                  <c:pt idx="3">
                    <c:v>Kwrt3</c:v>
                  </c:pt>
                  <c:pt idx="4">
                    <c:v>Kwrt4</c:v>
                  </c:pt>
                  <c:pt idx="5">
                    <c:v>Kwrt1</c:v>
                  </c:pt>
                  <c:pt idx="6">
                    <c:v>Kwrt2</c:v>
                  </c:pt>
                  <c:pt idx="7">
                    <c:v>Kwrt3</c:v>
                  </c:pt>
                  <c:pt idx="8">
                    <c:v>Kwrt4</c:v>
                  </c:pt>
                  <c:pt idx="9">
                    <c:v>Kwrt1</c:v>
                  </c:pt>
                  <c:pt idx="10">
                    <c:v>Kwrt2</c:v>
                  </c:pt>
                  <c:pt idx="11">
                    <c:v>Kwrt3</c:v>
                  </c:pt>
                  <c:pt idx="12">
                    <c:v>Kwrt4</c:v>
                  </c:pt>
                  <c:pt idx="13">
                    <c:v>Kwrt1</c:v>
                  </c:pt>
                  <c:pt idx="14">
                    <c:v>Kwrt2</c:v>
                  </c:pt>
                  <c:pt idx="15">
                    <c:v>Kwrt3</c:v>
                  </c:pt>
                  <c:pt idx="16">
                    <c:v>Kwrt4</c:v>
                  </c:pt>
                  <c:pt idx="17">
                    <c:v>Kwrt1</c:v>
                  </c:pt>
                  <c:pt idx="18">
                    <c:v>Kwrt2</c:v>
                  </c:pt>
                </c:lvl>
                <c:lvl>
                  <c:pt idx="1">
                    <c:v>2017</c:v>
                  </c:pt>
                  <c:pt idx="2">
                    <c:v>2017</c:v>
                  </c:pt>
                  <c:pt idx="3">
                    <c:v>2017</c:v>
                  </c:pt>
                  <c:pt idx="4">
                    <c:v>2017</c:v>
                  </c:pt>
                  <c:pt idx="5">
                    <c:v>2018</c:v>
                  </c:pt>
                  <c:pt idx="6">
                    <c:v>2018</c:v>
                  </c:pt>
                  <c:pt idx="7">
                    <c:v>2018</c:v>
                  </c:pt>
                  <c:pt idx="8">
                    <c:v>2018</c:v>
                  </c:pt>
                  <c:pt idx="9">
                    <c:v>2019</c:v>
                  </c:pt>
                  <c:pt idx="10">
                    <c:v>2019</c:v>
                  </c:pt>
                  <c:pt idx="11">
                    <c:v>2019</c:v>
                  </c:pt>
                  <c:pt idx="12">
                    <c:v>2019</c:v>
                  </c:pt>
                  <c:pt idx="13">
                    <c:v>2020</c:v>
                  </c:pt>
                  <c:pt idx="14">
                    <c:v>2020</c:v>
                  </c:pt>
                  <c:pt idx="15">
                    <c:v>2020</c:v>
                  </c:pt>
                  <c:pt idx="16">
                    <c:v>2020</c:v>
                  </c:pt>
                  <c:pt idx="17">
                    <c:v>2021</c:v>
                  </c:pt>
                  <c:pt idx="18">
                    <c:v>2021</c:v>
                  </c:pt>
                </c:lvl>
              </c:multiLvlStrCache>
            </c:multiLvlStrRef>
          </c:cat>
          <c:val>
            <c:numRef>
              <c:f>'Output grafiek cum'!$O$10:$O$28</c:f>
              <c:numCache>
                <c:formatCode>General</c:formatCode>
                <c:ptCount val="19"/>
                <c:pt idx="0">
                  <c:v>224</c:v>
                </c:pt>
                <c:pt idx="1">
                  <c:v>224</c:v>
                </c:pt>
                <c:pt idx="2">
                  <c:v>222</c:v>
                </c:pt>
                <c:pt idx="3">
                  <c:v>221</c:v>
                </c:pt>
                <c:pt idx="4">
                  <c:v>228</c:v>
                </c:pt>
                <c:pt idx="5">
                  <c:v>226</c:v>
                </c:pt>
                <c:pt idx="6">
                  <c:v>234</c:v>
                </c:pt>
                <c:pt idx="7">
                  <c:v>238</c:v>
                </c:pt>
                <c:pt idx="8">
                  <c:v>262</c:v>
                </c:pt>
                <c:pt idx="9">
                  <c:v>313</c:v>
                </c:pt>
                <c:pt idx="10">
                  <c:v>320</c:v>
                </c:pt>
                <c:pt idx="11">
                  <c:v>337</c:v>
                </c:pt>
                <c:pt idx="12">
                  <c:v>372</c:v>
                </c:pt>
                <c:pt idx="13">
                  <c:v>404</c:v>
                </c:pt>
                <c:pt idx="14">
                  <c:v>420</c:v>
                </c:pt>
                <c:pt idx="15">
                  <c:v>455</c:v>
                </c:pt>
                <c:pt idx="16">
                  <c:v>479</c:v>
                </c:pt>
                <c:pt idx="17">
                  <c:v>504</c:v>
                </c:pt>
                <c:pt idx="18">
                  <c:v>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C3-4EEC-943D-EEF5ABEAB65E}"/>
            </c:ext>
          </c:extLst>
        </c:ser>
        <c:ser>
          <c:idx val="2"/>
          <c:order val="2"/>
          <c:tx>
            <c:strRef>
              <c:f>'Output grafiek cum'!$P$8:$P$9</c:f>
              <c:strCache>
                <c:ptCount val="2"/>
                <c:pt idx="0">
                  <c:v>EL</c:v>
                </c:pt>
                <c:pt idx="1">
                  <c:v>YMR HH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'Output grafiek cum'!$L$10:$M$28</c:f>
              <c:multiLvlStrCache>
                <c:ptCount val="19"/>
                <c:lvl>
                  <c:pt idx="0">
                    <c:v>&lt;2017</c:v>
                  </c:pt>
                  <c:pt idx="1">
                    <c:v>Kwrt1</c:v>
                  </c:pt>
                  <c:pt idx="2">
                    <c:v>Kwrt2</c:v>
                  </c:pt>
                  <c:pt idx="3">
                    <c:v>Kwrt3</c:v>
                  </c:pt>
                  <c:pt idx="4">
                    <c:v>Kwrt4</c:v>
                  </c:pt>
                  <c:pt idx="5">
                    <c:v>Kwrt1</c:v>
                  </c:pt>
                  <c:pt idx="6">
                    <c:v>Kwrt2</c:v>
                  </c:pt>
                  <c:pt idx="7">
                    <c:v>Kwrt3</c:v>
                  </c:pt>
                  <c:pt idx="8">
                    <c:v>Kwrt4</c:v>
                  </c:pt>
                  <c:pt idx="9">
                    <c:v>Kwrt1</c:v>
                  </c:pt>
                  <c:pt idx="10">
                    <c:v>Kwrt2</c:v>
                  </c:pt>
                  <c:pt idx="11">
                    <c:v>Kwrt3</c:v>
                  </c:pt>
                  <c:pt idx="12">
                    <c:v>Kwrt4</c:v>
                  </c:pt>
                  <c:pt idx="13">
                    <c:v>Kwrt1</c:v>
                  </c:pt>
                  <c:pt idx="14">
                    <c:v>Kwrt2</c:v>
                  </c:pt>
                  <c:pt idx="15">
                    <c:v>Kwrt3</c:v>
                  </c:pt>
                  <c:pt idx="16">
                    <c:v>Kwrt4</c:v>
                  </c:pt>
                  <c:pt idx="17">
                    <c:v>Kwrt1</c:v>
                  </c:pt>
                  <c:pt idx="18">
                    <c:v>Kwrt2</c:v>
                  </c:pt>
                </c:lvl>
                <c:lvl>
                  <c:pt idx="1">
                    <c:v>2017</c:v>
                  </c:pt>
                  <c:pt idx="2">
                    <c:v>2017</c:v>
                  </c:pt>
                  <c:pt idx="3">
                    <c:v>2017</c:v>
                  </c:pt>
                  <c:pt idx="4">
                    <c:v>2017</c:v>
                  </c:pt>
                  <c:pt idx="5">
                    <c:v>2018</c:v>
                  </c:pt>
                  <c:pt idx="6">
                    <c:v>2018</c:v>
                  </c:pt>
                  <c:pt idx="7">
                    <c:v>2018</c:v>
                  </c:pt>
                  <c:pt idx="8">
                    <c:v>2018</c:v>
                  </c:pt>
                  <c:pt idx="9">
                    <c:v>2019</c:v>
                  </c:pt>
                  <c:pt idx="10">
                    <c:v>2019</c:v>
                  </c:pt>
                  <c:pt idx="11">
                    <c:v>2019</c:v>
                  </c:pt>
                  <c:pt idx="12">
                    <c:v>2019</c:v>
                  </c:pt>
                  <c:pt idx="13">
                    <c:v>2020</c:v>
                  </c:pt>
                  <c:pt idx="14">
                    <c:v>2020</c:v>
                  </c:pt>
                  <c:pt idx="15">
                    <c:v>2020</c:v>
                  </c:pt>
                  <c:pt idx="16">
                    <c:v>2020</c:v>
                  </c:pt>
                  <c:pt idx="17">
                    <c:v>2021</c:v>
                  </c:pt>
                  <c:pt idx="18">
                    <c:v>2021</c:v>
                  </c:pt>
                </c:lvl>
              </c:multiLvlStrCache>
            </c:multiLvlStrRef>
          </c:cat>
          <c:val>
            <c:numRef>
              <c:f>'Output grafiek cum'!$P$10:$P$28</c:f>
              <c:numCache>
                <c:formatCode>General</c:formatCode>
                <c:ptCount val="19"/>
                <c:pt idx="0">
                  <c:v>162</c:v>
                </c:pt>
                <c:pt idx="1">
                  <c:v>161</c:v>
                </c:pt>
                <c:pt idx="2">
                  <c:v>157</c:v>
                </c:pt>
                <c:pt idx="3">
                  <c:v>157</c:v>
                </c:pt>
                <c:pt idx="4">
                  <c:v>163</c:v>
                </c:pt>
                <c:pt idx="5">
                  <c:v>185</c:v>
                </c:pt>
                <c:pt idx="6">
                  <c:v>202</c:v>
                </c:pt>
                <c:pt idx="7">
                  <c:v>227</c:v>
                </c:pt>
                <c:pt idx="8">
                  <c:v>290</c:v>
                </c:pt>
                <c:pt idx="9">
                  <c:v>429</c:v>
                </c:pt>
                <c:pt idx="10">
                  <c:v>633</c:v>
                </c:pt>
                <c:pt idx="11">
                  <c:v>733</c:v>
                </c:pt>
                <c:pt idx="12">
                  <c:v>846</c:v>
                </c:pt>
                <c:pt idx="13">
                  <c:v>1024</c:v>
                </c:pt>
                <c:pt idx="14">
                  <c:v>1229</c:v>
                </c:pt>
                <c:pt idx="15">
                  <c:v>1408</c:v>
                </c:pt>
                <c:pt idx="16">
                  <c:v>1574</c:v>
                </c:pt>
                <c:pt idx="17">
                  <c:v>1840</c:v>
                </c:pt>
                <c:pt idx="18">
                  <c:v>2042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C3-4EEC-943D-EEF5ABEAB65E}"/>
            </c:ext>
          </c:extLst>
        </c:ser>
        <c:ser>
          <c:idx val="3"/>
          <c:order val="3"/>
          <c:tx>
            <c:strRef>
              <c:f>'Output grafiek cum'!$Q$8:$Q$9</c:f>
              <c:strCache>
                <c:ptCount val="2"/>
                <c:pt idx="0">
                  <c:v>NG</c:v>
                </c:pt>
                <c:pt idx="1">
                  <c:v>AMR + MMR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'Output grafiek cum'!$L$10:$M$28</c:f>
              <c:multiLvlStrCache>
                <c:ptCount val="19"/>
                <c:lvl>
                  <c:pt idx="0">
                    <c:v>&lt;2017</c:v>
                  </c:pt>
                  <c:pt idx="1">
                    <c:v>Kwrt1</c:v>
                  </c:pt>
                  <c:pt idx="2">
                    <c:v>Kwrt2</c:v>
                  </c:pt>
                  <c:pt idx="3">
                    <c:v>Kwrt3</c:v>
                  </c:pt>
                  <c:pt idx="4">
                    <c:v>Kwrt4</c:v>
                  </c:pt>
                  <c:pt idx="5">
                    <c:v>Kwrt1</c:v>
                  </c:pt>
                  <c:pt idx="6">
                    <c:v>Kwrt2</c:v>
                  </c:pt>
                  <c:pt idx="7">
                    <c:v>Kwrt3</c:v>
                  </c:pt>
                  <c:pt idx="8">
                    <c:v>Kwrt4</c:v>
                  </c:pt>
                  <c:pt idx="9">
                    <c:v>Kwrt1</c:v>
                  </c:pt>
                  <c:pt idx="10">
                    <c:v>Kwrt2</c:v>
                  </c:pt>
                  <c:pt idx="11">
                    <c:v>Kwrt3</c:v>
                  </c:pt>
                  <c:pt idx="12">
                    <c:v>Kwrt4</c:v>
                  </c:pt>
                  <c:pt idx="13">
                    <c:v>Kwrt1</c:v>
                  </c:pt>
                  <c:pt idx="14">
                    <c:v>Kwrt2</c:v>
                  </c:pt>
                  <c:pt idx="15">
                    <c:v>Kwrt3</c:v>
                  </c:pt>
                  <c:pt idx="16">
                    <c:v>Kwrt4</c:v>
                  </c:pt>
                  <c:pt idx="17">
                    <c:v>Kwrt1</c:v>
                  </c:pt>
                  <c:pt idx="18">
                    <c:v>Kwrt2</c:v>
                  </c:pt>
                </c:lvl>
                <c:lvl>
                  <c:pt idx="1">
                    <c:v>2017</c:v>
                  </c:pt>
                  <c:pt idx="2">
                    <c:v>2017</c:v>
                  </c:pt>
                  <c:pt idx="3">
                    <c:v>2017</c:v>
                  </c:pt>
                  <c:pt idx="4">
                    <c:v>2017</c:v>
                  </c:pt>
                  <c:pt idx="5">
                    <c:v>2018</c:v>
                  </c:pt>
                  <c:pt idx="6">
                    <c:v>2018</c:v>
                  </c:pt>
                  <c:pt idx="7">
                    <c:v>2018</c:v>
                  </c:pt>
                  <c:pt idx="8">
                    <c:v>2018</c:v>
                  </c:pt>
                  <c:pt idx="9">
                    <c:v>2019</c:v>
                  </c:pt>
                  <c:pt idx="10">
                    <c:v>2019</c:v>
                  </c:pt>
                  <c:pt idx="11">
                    <c:v>2019</c:v>
                  </c:pt>
                  <c:pt idx="12">
                    <c:v>2019</c:v>
                  </c:pt>
                  <c:pt idx="13">
                    <c:v>2020</c:v>
                  </c:pt>
                  <c:pt idx="14">
                    <c:v>2020</c:v>
                  </c:pt>
                  <c:pt idx="15">
                    <c:v>2020</c:v>
                  </c:pt>
                  <c:pt idx="16">
                    <c:v>2020</c:v>
                  </c:pt>
                  <c:pt idx="17">
                    <c:v>2021</c:v>
                  </c:pt>
                  <c:pt idx="18">
                    <c:v>2021</c:v>
                  </c:pt>
                </c:lvl>
              </c:multiLvlStrCache>
            </c:multiLvlStrRef>
          </c:cat>
          <c:val>
            <c:numRef>
              <c:f>'Output grafiek cum'!$Q$10:$Q$28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3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8</c:v>
                </c:pt>
                <c:pt idx="18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C3-4EEC-943D-EEF5ABEAB65E}"/>
            </c:ext>
          </c:extLst>
        </c:ser>
        <c:ser>
          <c:idx val="4"/>
          <c:order val="4"/>
          <c:tx>
            <c:strRef>
              <c:f>'Output grafiek cum'!$R$8:$R$9</c:f>
              <c:strCache>
                <c:ptCount val="2"/>
                <c:pt idx="0">
                  <c:v>NG</c:v>
                </c:pt>
                <c:pt idx="1">
                  <c:v>YMR KZ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'Output grafiek cum'!$L$10:$M$28</c:f>
              <c:multiLvlStrCache>
                <c:ptCount val="19"/>
                <c:lvl>
                  <c:pt idx="0">
                    <c:v>&lt;2017</c:v>
                  </c:pt>
                  <c:pt idx="1">
                    <c:v>Kwrt1</c:v>
                  </c:pt>
                  <c:pt idx="2">
                    <c:v>Kwrt2</c:v>
                  </c:pt>
                  <c:pt idx="3">
                    <c:v>Kwrt3</c:v>
                  </c:pt>
                  <c:pt idx="4">
                    <c:v>Kwrt4</c:v>
                  </c:pt>
                  <c:pt idx="5">
                    <c:v>Kwrt1</c:v>
                  </c:pt>
                  <c:pt idx="6">
                    <c:v>Kwrt2</c:v>
                  </c:pt>
                  <c:pt idx="7">
                    <c:v>Kwrt3</c:v>
                  </c:pt>
                  <c:pt idx="8">
                    <c:v>Kwrt4</c:v>
                  </c:pt>
                  <c:pt idx="9">
                    <c:v>Kwrt1</c:v>
                  </c:pt>
                  <c:pt idx="10">
                    <c:v>Kwrt2</c:v>
                  </c:pt>
                  <c:pt idx="11">
                    <c:v>Kwrt3</c:v>
                  </c:pt>
                  <c:pt idx="12">
                    <c:v>Kwrt4</c:v>
                  </c:pt>
                  <c:pt idx="13">
                    <c:v>Kwrt1</c:v>
                  </c:pt>
                  <c:pt idx="14">
                    <c:v>Kwrt2</c:v>
                  </c:pt>
                  <c:pt idx="15">
                    <c:v>Kwrt3</c:v>
                  </c:pt>
                  <c:pt idx="16">
                    <c:v>Kwrt4</c:v>
                  </c:pt>
                  <c:pt idx="17">
                    <c:v>Kwrt1</c:v>
                  </c:pt>
                  <c:pt idx="18">
                    <c:v>Kwrt2</c:v>
                  </c:pt>
                </c:lvl>
                <c:lvl>
                  <c:pt idx="1">
                    <c:v>2017</c:v>
                  </c:pt>
                  <c:pt idx="2">
                    <c:v>2017</c:v>
                  </c:pt>
                  <c:pt idx="3">
                    <c:v>2017</c:v>
                  </c:pt>
                  <c:pt idx="4">
                    <c:v>2017</c:v>
                  </c:pt>
                  <c:pt idx="5">
                    <c:v>2018</c:v>
                  </c:pt>
                  <c:pt idx="6">
                    <c:v>2018</c:v>
                  </c:pt>
                  <c:pt idx="7">
                    <c:v>2018</c:v>
                  </c:pt>
                  <c:pt idx="8">
                    <c:v>2018</c:v>
                  </c:pt>
                  <c:pt idx="9">
                    <c:v>2019</c:v>
                  </c:pt>
                  <c:pt idx="10">
                    <c:v>2019</c:v>
                  </c:pt>
                  <c:pt idx="11">
                    <c:v>2019</c:v>
                  </c:pt>
                  <c:pt idx="12">
                    <c:v>2019</c:v>
                  </c:pt>
                  <c:pt idx="13">
                    <c:v>2020</c:v>
                  </c:pt>
                  <c:pt idx="14">
                    <c:v>2020</c:v>
                  </c:pt>
                  <c:pt idx="15">
                    <c:v>2020</c:v>
                  </c:pt>
                  <c:pt idx="16">
                    <c:v>2020</c:v>
                  </c:pt>
                  <c:pt idx="17">
                    <c:v>2021</c:v>
                  </c:pt>
                  <c:pt idx="18">
                    <c:v>2021</c:v>
                  </c:pt>
                </c:lvl>
              </c:multiLvlStrCache>
            </c:multiLvlStrRef>
          </c:cat>
          <c:val>
            <c:numRef>
              <c:f>'Output grafiek cum'!$R$10:$R$28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14</c:v>
                </c:pt>
                <c:pt idx="6">
                  <c:v>28</c:v>
                </c:pt>
                <c:pt idx="7">
                  <c:v>30</c:v>
                </c:pt>
                <c:pt idx="8">
                  <c:v>48</c:v>
                </c:pt>
                <c:pt idx="9">
                  <c:v>86</c:v>
                </c:pt>
                <c:pt idx="10">
                  <c:v>108</c:v>
                </c:pt>
                <c:pt idx="11">
                  <c:v>124</c:v>
                </c:pt>
                <c:pt idx="12">
                  <c:v>165</c:v>
                </c:pt>
                <c:pt idx="13">
                  <c:v>208</c:v>
                </c:pt>
                <c:pt idx="14">
                  <c:v>238</c:v>
                </c:pt>
                <c:pt idx="15">
                  <c:v>260</c:v>
                </c:pt>
                <c:pt idx="16">
                  <c:v>288</c:v>
                </c:pt>
                <c:pt idx="17">
                  <c:v>325</c:v>
                </c:pt>
                <c:pt idx="18">
                  <c:v>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C3-4EEC-943D-EEF5ABEAB65E}"/>
            </c:ext>
          </c:extLst>
        </c:ser>
        <c:ser>
          <c:idx val="5"/>
          <c:order val="5"/>
          <c:tx>
            <c:strRef>
              <c:f>'Output grafiek cum'!$S$8:$S$9</c:f>
              <c:strCache>
                <c:ptCount val="2"/>
                <c:pt idx="0">
                  <c:v>NG</c:v>
                </c:pt>
                <c:pt idx="1">
                  <c:v>YMR HH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'Output grafiek cum'!$L$10:$M$28</c:f>
              <c:multiLvlStrCache>
                <c:ptCount val="19"/>
                <c:lvl>
                  <c:pt idx="0">
                    <c:v>&lt;2017</c:v>
                  </c:pt>
                  <c:pt idx="1">
                    <c:v>Kwrt1</c:v>
                  </c:pt>
                  <c:pt idx="2">
                    <c:v>Kwrt2</c:v>
                  </c:pt>
                  <c:pt idx="3">
                    <c:v>Kwrt3</c:v>
                  </c:pt>
                  <c:pt idx="4">
                    <c:v>Kwrt4</c:v>
                  </c:pt>
                  <c:pt idx="5">
                    <c:v>Kwrt1</c:v>
                  </c:pt>
                  <c:pt idx="6">
                    <c:v>Kwrt2</c:v>
                  </c:pt>
                  <c:pt idx="7">
                    <c:v>Kwrt3</c:v>
                  </c:pt>
                  <c:pt idx="8">
                    <c:v>Kwrt4</c:v>
                  </c:pt>
                  <c:pt idx="9">
                    <c:v>Kwrt1</c:v>
                  </c:pt>
                  <c:pt idx="10">
                    <c:v>Kwrt2</c:v>
                  </c:pt>
                  <c:pt idx="11">
                    <c:v>Kwrt3</c:v>
                  </c:pt>
                  <c:pt idx="12">
                    <c:v>Kwrt4</c:v>
                  </c:pt>
                  <c:pt idx="13">
                    <c:v>Kwrt1</c:v>
                  </c:pt>
                  <c:pt idx="14">
                    <c:v>Kwrt2</c:v>
                  </c:pt>
                  <c:pt idx="15">
                    <c:v>Kwrt3</c:v>
                  </c:pt>
                  <c:pt idx="16">
                    <c:v>Kwrt4</c:v>
                  </c:pt>
                  <c:pt idx="17">
                    <c:v>Kwrt1</c:v>
                  </c:pt>
                  <c:pt idx="18">
                    <c:v>Kwrt2</c:v>
                  </c:pt>
                </c:lvl>
                <c:lvl>
                  <c:pt idx="1">
                    <c:v>2017</c:v>
                  </c:pt>
                  <c:pt idx="2">
                    <c:v>2017</c:v>
                  </c:pt>
                  <c:pt idx="3">
                    <c:v>2017</c:v>
                  </c:pt>
                  <c:pt idx="4">
                    <c:v>2017</c:v>
                  </c:pt>
                  <c:pt idx="5">
                    <c:v>2018</c:v>
                  </c:pt>
                  <c:pt idx="6">
                    <c:v>2018</c:v>
                  </c:pt>
                  <c:pt idx="7">
                    <c:v>2018</c:v>
                  </c:pt>
                  <c:pt idx="8">
                    <c:v>2018</c:v>
                  </c:pt>
                  <c:pt idx="9">
                    <c:v>2019</c:v>
                  </c:pt>
                  <c:pt idx="10">
                    <c:v>2019</c:v>
                  </c:pt>
                  <c:pt idx="11">
                    <c:v>2019</c:v>
                  </c:pt>
                  <c:pt idx="12">
                    <c:v>2019</c:v>
                  </c:pt>
                  <c:pt idx="13">
                    <c:v>2020</c:v>
                  </c:pt>
                  <c:pt idx="14">
                    <c:v>2020</c:v>
                  </c:pt>
                  <c:pt idx="15">
                    <c:v>2020</c:v>
                  </c:pt>
                  <c:pt idx="16">
                    <c:v>2020</c:v>
                  </c:pt>
                  <c:pt idx="17">
                    <c:v>2021</c:v>
                  </c:pt>
                  <c:pt idx="18">
                    <c:v>2021</c:v>
                  </c:pt>
                </c:lvl>
              </c:multiLvlStrCache>
            </c:multiLvlStrRef>
          </c:cat>
          <c:val>
            <c:numRef>
              <c:f>'Output grafiek cum'!$S$10:$S$28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52</c:v>
                </c:pt>
                <c:pt idx="6">
                  <c:v>77</c:v>
                </c:pt>
                <c:pt idx="7">
                  <c:v>99</c:v>
                </c:pt>
                <c:pt idx="8">
                  <c:v>162</c:v>
                </c:pt>
                <c:pt idx="9">
                  <c:v>307</c:v>
                </c:pt>
                <c:pt idx="10">
                  <c:v>480</c:v>
                </c:pt>
                <c:pt idx="11">
                  <c:v>582</c:v>
                </c:pt>
                <c:pt idx="12">
                  <c:v>704</c:v>
                </c:pt>
                <c:pt idx="13">
                  <c:v>903</c:v>
                </c:pt>
                <c:pt idx="14">
                  <c:v>1105</c:v>
                </c:pt>
                <c:pt idx="15">
                  <c:v>1296</c:v>
                </c:pt>
                <c:pt idx="16">
                  <c:v>1446</c:v>
                </c:pt>
                <c:pt idx="17">
                  <c:v>1715</c:v>
                </c:pt>
                <c:pt idx="18">
                  <c:v>1954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0C3-4EEC-943D-EEF5ABEAB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60952224"/>
        <c:axId val="1506034160"/>
      </c:barChart>
      <c:lineChart>
        <c:grouping val="standard"/>
        <c:varyColors val="0"/>
        <c:ser>
          <c:idx val="6"/>
          <c:order val="6"/>
          <c:tx>
            <c:strRef>
              <c:f>'Output grafiek cum'!$T$8:$T$9</c:f>
              <c:strCache>
                <c:ptCount val="2"/>
                <c:pt idx="0">
                  <c:v>Totaal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'Output grafiek cum'!$L$10:$M$28</c:f>
              <c:multiLvlStrCache>
                <c:ptCount val="19"/>
                <c:lvl>
                  <c:pt idx="0">
                    <c:v>&lt;2017</c:v>
                  </c:pt>
                  <c:pt idx="1">
                    <c:v>Kwrt1</c:v>
                  </c:pt>
                  <c:pt idx="2">
                    <c:v>Kwrt2</c:v>
                  </c:pt>
                  <c:pt idx="3">
                    <c:v>Kwrt3</c:v>
                  </c:pt>
                  <c:pt idx="4">
                    <c:v>Kwrt4</c:v>
                  </c:pt>
                  <c:pt idx="5">
                    <c:v>Kwrt1</c:v>
                  </c:pt>
                  <c:pt idx="6">
                    <c:v>Kwrt2</c:v>
                  </c:pt>
                  <c:pt idx="7">
                    <c:v>Kwrt3</c:v>
                  </c:pt>
                  <c:pt idx="8">
                    <c:v>Kwrt4</c:v>
                  </c:pt>
                  <c:pt idx="9">
                    <c:v>Kwrt1</c:v>
                  </c:pt>
                  <c:pt idx="10">
                    <c:v>Kwrt2</c:v>
                  </c:pt>
                  <c:pt idx="11">
                    <c:v>Kwrt3</c:v>
                  </c:pt>
                  <c:pt idx="12">
                    <c:v>Kwrt4</c:v>
                  </c:pt>
                  <c:pt idx="13">
                    <c:v>Kwrt1</c:v>
                  </c:pt>
                  <c:pt idx="14">
                    <c:v>Kwrt2</c:v>
                  </c:pt>
                  <c:pt idx="15">
                    <c:v>Kwrt3</c:v>
                  </c:pt>
                  <c:pt idx="16">
                    <c:v>Kwrt4</c:v>
                  </c:pt>
                  <c:pt idx="17">
                    <c:v>Kwrt1</c:v>
                  </c:pt>
                  <c:pt idx="18">
                    <c:v>Kwrt2</c:v>
                  </c:pt>
                </c:lvl>
                <c:lvl>
                  <c:pt idx="1">
                    <c:v>2017</c:v>
                  </c:pt>
                  <c:pt idx="2">
                    <c:v>2017</c:v>
                  </c:pt>
                  <c:pt idx="3">
                    <c:v>2017</c:v>
                  </c:pt>
                  <c:pt idx="4">
                    <c:v>2017</c:v>
                  </c:pt>
                  <c:pt idx="5">
                    <c:v>2018</c:v>
                  </c:pt>
                  <c:pt idx="6">
                    <c:v>2018</c:v>
                  </c:pt>
                  <c:pt idx="7">
                    <c:v>2018</c:v>
                  </c:pt>
                  <c:pt idx="8">
                    <c:v>2018</c:v>
                  </c:pt>
                  <c:pt idx="9">
                    <c:v>2019</c:v>
                  </c:pt>
                  <c:pt idx="10">
                    <c:v>2019</c:v>
                  </c:pt>
                  <c:pt idx="11">
                    <c:v>2019</c:v>
                  </c:pt>
                  <c:pt idx="12">
                    <c:v>2019</c:v>
                  </c:pt>
                  <c:pt idx="13">
                    <c:v>2020</c:v>
                  </c:pt>
                  <c:pt idx="14">
                    <c:v>2020</c:v>
                  </c:pt>
                  <c:pt idx="15">
                    <c:v>2020</c:v>
                  </c:pt>
                  <c:pt idx="16">
                    <c:v>2020</c:v>
                  </c:pt>
                  <c:pt idx="17">
                    <c:v>2021</c:v>
                  </c:pt>
                  <c:pt idx="18">
                    <c:v>2021</c:v>
                  </c:pt>
                </c:lvl>
              </c:multiLvlStrCache>
            </c:multiLvlStrRef>
          </c:cat>
          <c:val>
            <c:numRef>
              <c:f>'Output grafiek cum'!$T$10:$T$28</c:f>
              <c:numCache>
                <c:formatCode>General</c:formatCode>
                <c:ptCount val="19"/>
                <c:pt idx="0">
                  <c:v>483</c:v>
                </c:pt>
                <c:pt idx="1">
                  <c:v>477</c:v>
                </c:pt>
                <c:pt idx="2">
                  <c:v>473</c:v>
                </c:pt>
                <c:pt idx="3">
                  <c:v>475</c:v>
                </c:pt>
                <c:pt idx="4">
                  <c:v>495</c:v>
                </c:pt>
                <c:pt idx="5">
                  <c:v>592</c:v>
                </c:pt>
                <c:pt idx="6">
                  <c:v>658</c:v>
                </c:pt>
                <c:pt idx="7">
                  <c:v>716</c:v>
                </c:pt>
                <c:pt idx="8">
                  <c:v>888</c:v>
                </c:pt>
                <c:pt idx="9">
                  <c:v>1270</c:v>
                </c:pt>
                <c:pt idx="10">
                  <c:v>1686</c:v>
                </c:pt>
                <c:pt idx="11">
                  <c:v>1926</c:v>
                </c:pt>
                <c:pt idx="12">
                  <c:v>2240</c:v>
                </c:pt>
                <c:pt idx="13">
                  <c:v>2696</c:v>
                </c:pt>
                <c:pt idx="14">
                  <c:v>3151</c:v>
                </c:pt>
                <c:pt idx="15">
                  <c:v>3580</c:v>
                </c:pt>
                <c:pt idx="16">
                  <c:v>3955</c:v>
                </c:pt>
                <c:pt idx="17">
                  <c:v>4546</c:v>
                </c:pt>
                <c:pt idx="18">
                  <c:v>5076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0C3-4EEC-943D-EEF5ABEAB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0952224"/>
        <c:axId val="1506034160"/>
      </c:lineChart>
      <c:catAx>
        <c:axId val="146095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506034160"/>
        <c:crosses val="autoZero"/>
        <c:auto val="1"/>
        <c:lblAlgn val="ctr"/>
        <c:lblOffset val="100"/>
        <c:noMultiLvlLbl val="0"/>
      </c:catAx>
      <c:valAx>
        <c:axId val="150603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460952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CB4E4-DCB1-499D-90BC-0C634B5911B8}" type="datetimeFigureOut">
              <a:rPr lang="nl-BE" smtClean="0"/>
              <a:t>23/09/2021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73723-A548-4D1F-814E-7E32FC4025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9048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3AC4C-C90C-42E2-BE7C-9A460C1251FE}" type="datetimeFigureOut">
              <a:rPr lang="nl-BE" smtClean="0"/>
              <a:t>23/09/2021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C731B-7125-440A-A70C-C2F44D334D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2079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C731B-7125-440A-A70C-C2F44D334D7A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6172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C731B-7125-440A-A70C-C2F44D334D7A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5698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C731B-7125-440A-A70C-C2F44D334D7A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619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Totale </a:t>
            </a:r>
            <a:r>
              <a:rPr lang="nl-BE" b="1" dirty="0"/>
              <a:t>injectie</a:t>
            </a:r>
            <a:r>
              <a:rPr lang="nl-BE" dirty="0"/>
              <a:t> door GSL en Agrikracht R en M: </a:t>
            </a:r>
            <a:r>
              <a:rPr lang="nl-BE" b="1" dirty="0"/>
              <a:t>23 </a:t>
            </a:r>
            <a:r>
              <a:rPr lang="nl-BE" b="1" dirty="0" err="1"/>
              <a:t>GWh</a:t>
            </a:r>
            <a:r>
              <a:rPr lang="nl-BE" b="1" dirty="0"/>
              <a:t>  </a:t>
            </a:r>
            <a:r>
              <a:rPr lang="nl-BE" dirty="0"/>
              <a:t>- 1% van de totale productie</a:t>
            </a:r>
            <a:r>
              <a:rPr lang="nl-BE" baseline="0" dirty="0"/>
              <a:t> door biomassa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C731B-7125-440A-A70C-C2F44D334D7A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4657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C731B-7125-440A-A70C-C2F44D334D7A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9728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C731B-7125-440A-A70C-C2F44D334D7A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425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C731B-7125-440A-A70C-C2F44D334D7A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2228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C731B-7125-440A-A70C-C2F44D334D7A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5414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C731B-7125-440A-A70C-C2F44D334D7A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2536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C731B-7125-440A-A70C-C2F44D334D7A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7466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8181-3D06-4D93-A15E-D958BED99396}" type="datetime1">
              <a:rPr lang="nl-BE" smtClean="0"/>
              <a:t>23/09/2021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Middagsessie Trevion 16/04/2013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FE4-62DB-4522-A921-4455E8D32C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2836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952B3-4216-49FA-AC04-AC28CD5253E5}" type="datetime1">
              <a:rPr lang="nl-BE" smtClean="0"/>
              <a:t>23/09/2021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Middagsessie Trevion 16/04/2013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FE4-62DB-4522-A921-4455E8D32C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146298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952B3-4216-49FA-AC04-AC28CD5253E5}" type="datetime1">
              <a:rPr lang="nl-BE" smtClean="0"/>
              <a:t>23/09/2021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Middagsessie Trevion 16/04/2013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FE4-62DB-4522-A921-4455E8D32C2B}" type="slidenum">
              <a:rPr lang="nl-BE" smtClean="0"/>
              <a:t>‹nr.›</a:t>
            </a:fld>
            <a:endParaRPr lang="nl-BE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0049428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952B3-4216-49FA-AC04-AC28CD5253E5}" type="datetime1">
              <a:rPr lang="nl-BE" smtClean="0"/>
              <a:t>23/09/2021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Middagsessie Trevion 16/04/2013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FE4-62DB-4522-A921-4455E8D32C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5607559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952B3-4216-49FA-AC04-AC28CD5253E5}" type="datetime1">
              <a:rPr lang="nl-BE" smtClean="0"/>
              <a:t>23/09/2021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Middagsessie Trevion 16/04/2013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FE4-62DB-4522-A921-4455E8D32C2B}" type="slidenum">
              <a:rPr lang="nl-BE" smtClean="0"/>
              <a:t>‹nr.›</a:t>
            </a:fld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6831499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952B3-4216-49FA-AC04-AC28CD5253E5}" type="datetime1">
              <a:rPr lang="nl-BE" smtClean="0"/>
              <a:t>23/09/2021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Middagsessie Trevion 16/04/2013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FE4-62DB-4522-A921-4455E8D32C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0861551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03E9-2C00-4EF7-8336-A2B674FC88C4}" type="datetime1">
              <a:rPr lang="nl-BE" smtClean="0"/>
              <a:t>23/09/2021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Middagsessie Trevion 16/04/2013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FE4-62DB-4522-A921-4455E8D32C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2025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1B4D-76CB-44D1-9796-EF756859248C}" type="datetime1">
              <a:rPr lang="nl-BE" smtClean="0"/>
              <a:t>23/09/2021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Middagsessie Trevion 16/04/2013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FE4-62DB-4522-A921-4455E8D32C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4943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B354B-78C9-47F6-B5D4-CB5B64938762}" type="datetime1">
              <a:rPr lang="nl-BE" smtClean="0"/>
              <a:t>23/09/2021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Middagsessie Trevion 16/04/2013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FE4-62DB-4522-A921-4455E8D32C2B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3742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21C2-C958-4909-962B-EC7C34758CEE}" type="datetime1">
              <a:rPr lang="nl-BE" smtClean="0"/>
              <a:t>23/09/2021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Middagsessie Trevion 16/04/2013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FE4-62DB-4522-A921-4455E8D32C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959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9A1B-35E2-438E-A163-B5E49AE8C28C}" type="datetime1">
              <a:rPr lang="nl-BE" smtClean="0"/>
              <a:t>23/09/2021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Middagsessie Trevion 16/04/2013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FE4-62DB-4522-A921-4455E8D32C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707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952B3-4216-49FA-AC04-AC28CD5253E5}" type="datetime1">
              <a:rPr lang="nl-BE" smtClean="0"/>
              <a:t>23/09/2021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Middagsessie Trevion 16/04/2013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FE4-62DB-4522-A921-4455E8D32C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227255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41E7-EC80-424A-9C08-A02AD2CE1D2E}" type="datetime1">
              <a:rPr lang="nl-BE" smtClean="0"/>
              <a:t>23/09/2021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Middagsessie Trevion 16/04/2013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FE4-62DB-4522-A921-4455E8D32C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2799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8E6F7-040F-4555-BCFE-6FABBB3A18DC}" type="datetime1">
              <a:rPr lang="nl-BE" smtClean="0"/>
              <a:t>23/09/2021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Middagsessie Trevion 16/04/2013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FE4-62DB-4522-A921-4455E8D32C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337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701A-5A9A-408B-B569-E89632F65EA0}" type="datetime1">
              <a:rPr lang="nl-BE" smtClean="0"/>
              <a:t>23/09/2021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Middagsessie Trevion 16/04/2013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FE4-62DB-4522-A921-4455E8D32C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702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BF25-9AFA-46B1-931E-AA1311647C5B}" type="datetime1">
              <a:rPr lang="nl-BE" smtClean="0"/>
              <a:t>23/09/2021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Middagsessie Trevion 16/04/2013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FE4-62DB-4522-A921-4455E8D32C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250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9D96-AF14-41C7-BA8B-1F93BB9D0056}" type="datetime1">
              <a:rPr lang="nl-BE" smtClean="0"/>
              <a:t>23/09/2021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Middagsessie Trevion 16/04/2013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FE4-62DB-4522-A921-4455E8D32C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47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952B3-4216-49FA-AC04-AC28CD5253E5}" type="datetime1">
              <a:rPr lang="nl-BE" smtClean="0"/>
              <a:t>23/09/2021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/>
              <a:t>Middagsessie Trevion 16/04/2013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84DC6FE4-62DB-4522-A921-4455E8D32C2B}" type="slidenum">
              <a:rPr lang="nl-BE" smtClean="0"/>
              <a:t>‹nr.›</a:t>
            </a:fld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B0E37E46-8D51-4C64-9D09-6B6CA26AC3E2}"/>
              </a:ext>
            </a:extLst>
          </p:cNvPr>
          <p:cNvSpPr/>
          <p:nvPr userDrawn="1"/>
        </p:nvSpPr>
        <p:spPr>
          <a:xfrm>
            <a:off x="-36512" y="0"/>
            <a:ext cx="288032" cy="5143500"/>
          </a:xfrm>
          <a:prstGeom prst="rect">
            <a:avLst/>
          </a:prstGeom>
          <a:solidFill>
            <a:srgbClr val="76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9ACB1ECF-235D-4860-B9DA-C3401C5B2A5A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550654" cy="699542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99345A89-8196-4BE9-B5B5-0BA3D64D5BA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363838"/>
            <a:ext cx="2716682" cy="177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4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  <p:sldLayoutId id="2147483996" r:id="rId14"/>
    <p:sldLayoutId id="2147483997" r:id="rId15"/>
    <p:sldLayoutId id="2147483998" r:id="rId16"/>
    <p:sldLayoutId id="2147483808" r:id="rId17"/>
  </p:sldLayoutIdLst>
  <p:hf hd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info@trevion.b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D897F4B-FA62-45AB-B5ED-C3349086AF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9662"/>
            <a:ext cx="6665990" cy="147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7487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3AFF39E4-1B06-4507-BCC0-F61E9AE2F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717054"/>
            <a:ext cx="6447501" cy="990600"/>
          </a:xfrm>
        </p:spPr>
        <p:txBody>
          <a:bodyPr/>
          <a:lstStyle/>
          <a:p>
            <a:r>
              <a:rPr lang="en-US" b="1"/>
              <a:t>Energiemix</a:t>
            </a:r>
            <a:endParaRPr lang="en-US" b="1" dirty="0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9494B662-8BBF-4A87-9274-7B6EDB25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4DC6FE4-62DB-4522-A921-4455E8D32C2B}" type="slidenum">
              <a:rPr lang="nl-BE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nl-BE"/>
          </a:p>
        </p:txBody>
      </p:sp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AC59C58E-3C2E-4ABC-AA66-C4DA5581D8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3577557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4159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095375"/>
            <a:ext cx="0" cy="2952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9CCFE0C4-6530-415B-BBF8-D2E07B8EE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12478"/>
            <a:ext cx="2525519" cy="3918543"/>
          </a:xfrm>
        </p:spPr>
        <p:txBody>
          <a:bodyPr anchor="ctr">
            <a:normAutofit/>
          </a:bodyPr>
          <a:lstStyle/>
          <a:p>
            <a:r>
              <a:rPr lang="nl-NL" dirty="0"/>
              <a:t>Wie zijn onze klanten?</a:t>
            </a:r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74A842E-FC77-4584-99EC-79DE3FEF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4531021"/>
            <a:ext cx="512504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DC6FE4-62DB-4522-A921-4455E8D32C2B}" type="slidenum">
              <a:rPr lang="nl-BE" smtClean="0"/>
              <a:pPr>
                <a:spcAft>
                  <a:spcPts val="600"/>
                </a:spcAft>
              </a:pPr>
              <a:t>11</a:t>
            </a:fld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7DD0C8-93A1-4322-8273-57ECBD9F4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0721" y="813447"/>
            <a:ext cx="3464779" cy="3918543"/>
          </a:xfrm>
        </p:spPr>
        <p:txBody>
          <a:bodyPr anchor="ctr">
            <a:normAutofit/>
          </a:bodyPr>
          <a:lstStyle/>
          <a:p>
            <a:r>
              <a:rPr lang="nl-NL" dirty="0"/>
              <a:t>Particulieren</a:t>
            </a:r>
          </a:p>
          <a:p>
            <a:r>
              <a:rPr lang="nl-NL" dirty="0"/>
              <a:t>Zelfstandigen en </a:t>
            </a:r>
            <a:r>
              <a:rPr lang="nl-NL" dirty="0" err="1"/>
              <a:t>KMO’s</a:t>
            </a:r>
            <a:endParaRPr lang="nl-NL" dirty="0"/>
          </a:p>
          <a:p>
            <a:pPr lvl="1"/>
            <a:r>
              <a:rPr lang="nl-NL" dirty="0"/>
              <a:t>Boekhandel, dokter, bakker, architectenbureau</a:t>
            </a:r>
          </a:p>
          <a:p>
            <a:pPr lvl="1"/>
            <a:r>
              <a:rPr lang="nl-NL" dirty="0"/>
              <a:t>Winkelketens, woonzorgcentra, …</a:t>
            </a:r>
          </a:p>
          <a:p>
            <a:r>
              <a:rPr lang="nl-NL" dirty="0"/>
              <a:t>Grote ondernemingen</a:t>
            </a:r>
          </a:p>
          <a:p>
            <a:pPr marL="457200"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54598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E5FCAC87-4EA1-49F5-A020-A6FD76E9C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40" b="31065"/>
          <a:stretch/>
        </p:blipFill>
        <p:spPr>
          <a:xfrm>
            <a:off x="599425" y="1153446"/>
            <a:ext cx="1905000" cy="748574"/>
          </a:xfr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74A842E-FC77-4584-99EC-79DE3FEF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6FE4-62DB-4522-A921-4455E8D32C2B}" type="slidenum">
              <a:rPr lang="nl-BE" smtClean="0"/>
              <a:t>12</a:t>
            </a:fld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5D8C6E5-E271-4416-88FA-2B3126AFC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61" y="3584179"/>
            <a:ext cx="1456928" cy="145692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3621EF7-7A6C-4FB3-BB72-6E324049AF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30" y="3977968"/>
            <a:ext cx="1905000" cy="9525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6B794E7-4B11-484F-9E8B-D0457C89C0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82" y="2355726"/>
            <a:ext cx="1905000" cy="1009650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988F995F-9514-4EB2-BD2C-32A925A217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103" y="1527733"/>
            <a:ext cx="2393552" cy="635326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B91E69F-DFBC-446E-9603-E3DD1B93C6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567" y="3245896"/>
            <a:ext cx="1252537" cy="1252537"/>
          </a:xfrm>
          <a:prstGeom prst="rect">
            <a:avLst/>
          </a:prstGeom>
        </p:spPr>
      </p:pic>
      <p:pic>
        <p:nvPicPr>
          <p:cNvPr id="21" name="Afbeelding 2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D8FCC6B0-043B-45CF-B81F-3B03107BE7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038" y="1576751"/>
            <a:ext cx="1252537" cy="1252537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D8BFFC97-A9E3-4420-B152-FEB06F56B63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3011"/>
          <a:stretch/>
        </p:blipFill>
        <p:spPr>
          <a:xfrm>
            <a:off x="4407665" y="2599953"/>
            <a:ext cx="1456927" cy="975994"/>
          </a:xfrm>
          <a:prstGeom prst="rect">
            <a:avLst/>
          </a:prstGeom>
        </p:spPr>
      </p:pic>
      <p:pic>
        <p:nvPicPr>
          <p:cNvPr id="1026" name="Picture 2" descr="Ace &amp; Tate haalt €14 miljoen op voor verdere groei in Europa">
            <a:extLst>
              <a:ext uri="{FF2B5EF4-FFF2-40B4-BE49-F238E27FC236}">
                <a16:creationId xmlns:a16="http://schemas.microsoft.com/office/drawing/2014/main" id="{BFF50C0C-47E6-4413-AD38-152AB2944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210"/>
            <a:ext cx="2580762" cy="135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638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CE46F63-5774-4938-BCE8-A76329FF7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4DC6FE4-62DB-4522-A921-4455E8D32C2B}" type="slidenum">
              <a:rPr lang="en-US" sz="900"/>
              <a:pPr>
                <a:spcAft>
                  <a:spcPts val="600"/>
                </a:spcAft>
              </a:pPr>
              <a:t>13</a:t>
            </a:fld>
            <a:endParaRPr lang="en-US" sz="900"/>
          </a:p>
        </p:txBody>
      </p:sp>
      <p:graphicFrame>
        <p:nvGraphicFramePr>
          <p:cNvPr id="4" name="Chart 4">
            <a:extLst>
              <a:ext uri="{FF2B5EF4-FFF2-40B4-BE49-F238E27FC236}">
                <a16:creationId xmlns:a16="http://schemas.microsoft.com/office/drawing/2014/main" id="{AFCB0B1C-2F14-4C47-807C-7D213FF4DD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6616194"/>
              </p:ext>
            </p:extLst>
          </p:nvPr>
        </p:nvGraphicFramePr>
        <p:xfrm>
          <a:off x="478594" y="799782"/>
          <a:ext cx="6685694" cy="364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4157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095375"/>
            <a:ext cx="0" cy="2952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A88FB7B8-94C6-4F7B-93A3-B0188C5B7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12478"/>
            <a:ext cx="2525519" cy="3918543"/>
          </a:xfrm>
        </p:spPr>
        <p:txBody>
          <a:bodyPr anchor="ctr">
            <a:normAutofit/>
          </a:bodyPr>
          <a:lstStyle/>
          <a:p>
            <a:r>
              <a:rPr lang="nl-BE"/>
              <a:t>Waarom kiezen voor Trevion?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B59936E-30D8-494F-BE6D-4CE6621B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4531021"/>
            <a:ext cx="512504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DC6FE4-62DB-4522-A921-4455E8D32C2B}" type="slidenum">
              <a:rPr lang="nl-BE"/>
              <a:pPr>
                <a:spcAft>
                  <a:spcPts val="600"/>
                </a:spcAft>
              </a:pPr>
              <a:t>14</a:t>
            </a:fld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7CD71B-E007-4D0B-883E-A4862A77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0721" y="699542"/>
            <a:ext cx="3817582" cy="3918543"/>
          </a:xfrm>
        </p:spPr>
        <p:txBody>
          <a:bodyPr anchor="ctr">
            <a:normAutofit/>
          </a:bodyPr>
          <a:lstStyle/>
          <a:p>
            <a:r>
              <a:rPr lang="nl-BE" sz="1400" dirty="0"/>
              <a:t>Transparante, scherpe prijszetting</a:t>
            </a:r>
          </a:p>
          <a:p>
            <a:r>
              <a:rPr lang="nl-NL" sz="1400" dirty="0"/>
              <a:t>Vlotte overstap en persoonlijke opvolging</a:t>
            </a:r>
          </a:p>
          <a:p>
            <a:r>
              <a:rPr lang="nl-NL" sz="1400" dirty="0"/>
              <a:t>100% groene en lokaal opgewekte energie</a:t>
            </a:r>
          </a:p>
          <a:p>
            <a:r>
              <a:rPr lang="nl-NL" sz="1400" dirty="0"/>
              <a:t>Productie en consumptie in evenwicht door toenemende investeringen in groene energieprojecten</a:t>
            </a:r>
          </a:p>
          <a:p>
            <a:r>
              <a:rPr lang="nl-NL" sz="1400" dirty="0"/>
              <a:t>Multidisciplinaire expertise vanuit de </a:t>
            </a:r>
            <a:r>
              <a:rPr lang="nl-NL" sz="1400" dirty="0" err="1"/>
              <a:t>Trevi</a:t>
            </a:r>
            <a:r>
              <a:rPr lang="nl-NL" sz="1400"/>
              <a:t>-groep</a:t>
            </a:r>
            <a:endParaRPr lang="nl-NL" sz="1400" dirty="0"/>
          </a:p>
          <a:p>
            <a:r>
              <a:rPr lang="nl-NL" sz="1400" dirty="0"/>
              <a:t>                      maximumscore van 20/20!</a:t>
            </a:r>
            <a:endParaRPr lang="nl-BE" sz="1400" dirty="0"/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B6272499-A49E-4459-BC41-D4DE465562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79862"/>
            <a:ext cx="1142281" cy="45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63837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binnen&#10;&#10;Automatisch gegenereerde beschrijving">
            <a:extLst>
              <a:ext uri="{FF2B5EF4-FFF2-40B4-BE49-F238E27FC236}">
                <a16:creationId xmlns:a16="http://schemas.microsoft.com/office/drawing/2014/main" id="{BFF40E08-EBE5-4707-A8C7-86387779C8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2"/>
          <a:stretch/>
        </p:blipFill>
        <p:spPr>
          <a:xfrm>
            <a:off x="3202390" y="10"/>
            <a:ext cx="5941610" cy="5143490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5831E65-62E3-4446-B62B-B63D83F64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573038"/>
            <a:ext cx="2888343" cy="990600"/>
          </a:xfrm>
        </p:spPr>
        <p:txBody>
          <a:bodyPr>
            <a:normAutofit/>
          </a:bodyPr>
          <a:lstStyle/>
          <a:p>
            <a:r>
              <a:rPr lang="nl-BE" sz="2500" dirty="0"/>
              <a:t>Totaalpakket van energieoplossingen</a:t>
            </a:r>
          </a:p>
        </p:txBody>
      </p:sp>
      <p:sp>
        <p:nvSpPr>
          <p:cNvPr id="34" name="Tijdelijke aanduiding voor inhoud 2">
            <a:extLst>
              <a:ext uri="{FF2B5EF4-FFF2-40B4-BE49-F238E27FC236}">
                <a16:creationId xmlns:a16="http://schemas.microsoft.com/office/drawing/2014/main" id="{F64DD066-1D20-4AD3-98CA-3D666DF47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351" y="1522411"/>
            <a:ext cx="3751585" cy="3184424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nl-BE" sz="1700" dirty="0"/>
              <a:t>Contracten voor</a:t>
            </a:r>
          </a:p>
          <a:p>
            <a:pPr marL="642938" lvl="1" indent="-342900">
              <a:buFont typeface="Wingdings" panose="05000000000000000000" pitchFamily="2" charset="2"/>
              <a:buChar char="Ø"/>
            </a:pPr>
            <a:r>
              <a:rPr lang="nl-BE" sz="1700" dirty="0"/>
              <a:t>Afname elektriciteit en aardgas (vast, variabel, click…)</a:t>
            </a:r>
          </a:p>
          <a:p>
            <a:pPr marL="642938" lvl="1" indent="-342900">
              <a:buFont typeface="Wingdings" panose="05000000000000000000" pitchFamily="2" charset="2"/>
              <a:buChar char="Ø"/>
            </a:pPr>
            <a:r>
              <a:rPr lang="nl-BE" sz="1700" dirty="0"/>
              <a:t>Injectie van elektriciteit op het net  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700" dirty="0"/>
              <a:t>Studies voor</a:t>
            </a:r>
          </a:p>
          <a:p>
            <a:pPr marL="642938" lvl="1" indent="-342900">
              <a:buFont typeface="Wingdings" panose="05000000000000000000" pitchFamily="2" charset="2"/>
              <a:buChar char="Ø"/>
            </a:pPr>
            <a:r>
              <a:rPr lang="nl-BE" sz="1700" dirty="0"/>
              <a:t>Haalbaarheid decentrale productie</a:t>
            </a:r>
          </a:p>
          <a:p>
            <a:pPr marL="642938" lvl="1" indent="-342900">
              <a:buFont typeface="Wingdings" panose="05000000000000000000" pitchFamily="2" charset="2"/>
              <a:buChar char="Ø"/>
            </a:pPr>
            <a:r>
              <a:rPr lang="nl-BE" sz="1700" dirty="0"/>
              <a:t>Energieaudits, verplicht vanaf 2022 voor kmo’s </a:t>
            </a:r>
          </a:p>
          <a:p>
            <a:pPr marL="642938" lvl="1" indent="-342900">
              <a:buFont typeface="Wingdings" panose="05000000000000000000" pitchFamily="2" charset="2"/>
              <a:buChar char="Ø"/>
            </a:pPr>
            <a:r>
              <a:rPr lang="nl-BE" sz="1700" dirty="0"/>
              <a:t>Warmterecuperatie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700" dirty="0"/>
              <a:t>Realisatie &amp; opvolging van</a:t>
            </a:r>
          </a:p>
          <a:p>
            <a:pPr marL="642938" lvl="1" indent="-342900">
              <a:buFont typeface="Wingdings" panose="05000000000000000000" pitchFamily="2" charset="2"/>
              <a:buChar char="Ø"/>
            </a:pPr>
            <a:r>
              <a:rPr lang="nl-BE" sz="1700" dirty="0"/>
              <a:t>Zonnepanelen</a:t>
            </a:r>
          </a:p>
          <a:p>
            <a:pPr marL="642938" lvl="1" indent="-342900">
              <a:buFont typeface="Wingdings" panose="05000000000000000000" pitchFamily="2" charset="2"/>
              <a:buChar char="Ø"/>
            </a:pPr>
            <a:r>
              <a:rPr lang="nl-BE" sz="1700" dirty="0"/>
              <a:t>Windturbines</a:t>
            </a:r>
          </a:p>
          <a:p>
            <a:pPr marL="642938" lvl="1" indent="-342900">
              <a:buFont typeface="Wingdings" panose="05000000000000000000" pitchFamily="2" charset="2"/>
              <a:buChar char="Ø"/>
            </a:pPr>
            <a:r>
              <a:rPr lang="nl-BE" sz="1700" dirty="0"/>
              <a:t>Warmtekrachtkoppelingen</a:t>
            </a:r>
          </a:p>
          <a:p>
            <a:pPr marL="642938" lvl="1" indent="-342900">
              <a:buFont typeface="Wingdings" panose="05000000000000000000" pitchFamily="2" charset="2"/>
              <a:buChar char="Ø"/>
            </a:pPr>
            <a:r>
              <a:rPr lang="nl-BE" sz="1700" dirty="0"/>
              <a:t>Laadpalen</a:t>
            </a:r>
          </a:p>
          <a:p>
            <a:pPr marL="642938" lvl="1" indent="-342900">
              <a:buFont typeface="Wingdings" panose="05000000000000000000" pitchFamily="2" charset="2"/>
              <a:buChar char="Ø"/>
            </a:pPr>
            <a:endParaRPr lang="nl-BE" sz="1700" dirty="0"/>
          </a:p>
          <a:p>
            <a:endParaRPr lang="nl-BE" sz="1700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51435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2761059"/>
            <a:ext cx="3572668" cy="2382441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6350"/>
            <a:ext cx="2255511" cy="514985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6350"/>
            <a:ext cx="1941419" cy="514985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2286000"/>
            <a:ext cx="2444751" cy="28575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62BD0FC-1AD0-4DCC-9E72-613930EB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4531021"/>
            <a:ext cx="512504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DC6FE4-62DB-4522-A921-4455E8D32C2B}" type="slidenum">
              <a:rPr lang="nl-B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4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6350"/>
            <a:ext cx="2140744" cy="514985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6350"/>
            <a:ext cx="967571" cy="5149850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6350"/>
            <a:ext cx="937369" cy="5149850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2692400"/>
            <a:ext cx="1362869" cy="24511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0244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4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Afbeelding 6" descr="Afbeelding met boom, buiten, weg, straat&#10;&#10;Automatisch gegenereerde beschrijving">
            <a:extLst>
              <a:ext uri="{FF2B5EF4-FFF2-40B4-BE49-F238E27FC236}">
                <a16:creationId xmlns:a16="http://schemas.microsoft.com/office/drawing/2014/main" id="{96ADE423-FD8D-44E2-8E88-1AB475BD6D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7" t="2379" r="5763" b="2"/>
          <a:stretch/>
        </p:blipFill>
        <p:spPr>
          <a:xfrm>
            <a:off x="2411760" y="10"/>
            <a:ext cx="5941610" cy="5143490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94005C-4272-4857-8589-37AD37FF4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72" y="1635646"/>
            <a:ext cx="3473166" cy="1776820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457200">
              <a:lnSpc>
                <a:spcPct val="90000"/>
              </a:lnSpc>
            </a:pPr>
            <a:r>
              <a:rPr lang="en-US" sz="1800" b="1" dirty="0" err="1"/>
              <a:t>Voor</a:t>
            </a:r>
            <a:r>
              <a:rPr lang="en-US" sz="1800" b="1" dirty="0"/>
              <a:t> </a:t>
            </a:r>
            <a:r>
              <a:rPr lang="en-US" sz="1800" b="1" dirty="0" err="1"/>
              <a:t>verdere</a:t>
            </a:r>
            <a:r>
              <a:rPr lang="en-US" sz="1800" b="1" dirty="0"/>
              <a:t> </a:t>
            </a:r>
            <a:r>
              <a:rPr lang="en-US" sz="1800" b="1" dirty="0" err="1"/>
              <a:t>vragen</a:t>
            </a:r>
            <a:r>
              <a:rPr lang="en-US" sz="1800" b="1" dirty="0"/>
              <a:t> of </a:t>
            </a:r>
            <a:r>
              <a:rPr lang="en-US" sz="1800" b="1" dirty="0" err="1"/>
              <a:t>persoonlijke</a:t>
            </a:r>
            <a:r>
              <a:rPr lang="en-US" sz="1800" b="1" dirty="0"/>
              <a:t> </a:t>
            </a:r>
            <a:r>
              <a:rPr lang="en-US" sz="1800" b="1" dirty="0" err="1"/>
              <a:t>offerte</a:t>
            </a:r>
            <a:br>
              <a:rPr lang="en-US" sz="1800" dirty="0"/>
            </a:br>
            <a:r>
              <a:rPr lang="en-US" sz="1800" dirty="0"/>
              <a:t>- Bel </a:t>
            </a:r>
            <a:r>
              <a:rPr lang="en-US" sz="1800" dirty="0" err="1"/>
              <a:t>naar</a:t>
            </a:r>
            <a:r>
              <a:rPr lang="en-US" sz="1800" dirty="0"/>
              <a:t>: 09 255 70 10</a:t>
            </a:r>
            <a:br>
              <a:rPr lang="en-US" sz="1800" dirty="0"/>
            </a:br>
            <a:r>
              <a:rPr lang="en-US" sz="1800" dirty="0"/>
              <a:t>- Mail </a:t>
            </a:r>
            <a:r>
              <a:rPr lang="en-US" sz="1800" dirty="0" err="1"/>
              <a:t>naar</a:t>
            </a:r>
            <a:r>
              <a:rPr lang="en-US" sz="1800" dirty="0"/>
              <a:t>: </a:t>
            </a:r>
            <a:r>
              <a:rPr lang="en-US" sz="1800" dirty="0">
                <a:hlinkClick r:id="rId4"/>
              </a:rPr>
              <a:t>info@trevion.be</a:t>
            </a:r>
            <a:br>
              <a:rPr lang="en-US" sz="1800" dirty="0"/>
            </a:br>
            <a:r>
              <a:rPr lang="en-US" sz="1800" dirty="0"/>
              <a:t>- Surf </a:t>
            </a:r>
            <a:r>
              <a:rPr lang="en-US" sz="1800" dirty="0" err="1"/>
              <a:t>naar</a:t>
            </a:r>
            <a:r>
              <a:rPr lang="en-US" sz="1800" dirty="0"/>
              <a:t> www.trevion.be</a:t>
            </a:r>
            <a:br>
              <a:rPr lang="en-US" sz="1800" dirty="0"/>
            </a:br>
            <a:endParaRPr lang="en-US" sz="1800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51435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63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2761059"/>
            <a:ext cx="3572668" cy="2382441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6350"/>
            <a:ext cx="2255511" cy="514985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6350"/>
            <a:ext cx="1941419" cy="514985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2286000"/>
            <a:ext cx="2444751" cy="28575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1C11BDE-4A13-4C74-A9E8-D9247405F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4531021"/>
            <a:ext cx="512504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4DC6FE4-62DB-4522-A921-4455E8D32C2B}" type="slidenum">
              <a:rPr lang="en-US" sz="90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16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8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6350"/>
            <a:ext cx="2140744" cy="514985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6350"/>
            <a:ext cx="967571" cy="5149850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6350"/>
            <a:ext cx="937369" cy="5149850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2692400"/>
            <a:ext cx="1362869" cy="24511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828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095375"/>
            <a:ext cx="0" cy="2952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A88FB7B8-94C6-4F7B-93A3-B0188C5B7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12478"/>
            <a:ext cx="2525519" cy="3918543"/>
          </a:xfrm>
        </p:spPr>
        <p:txBody>
          <a:bodyPr anchor="ctr">
            <a:normAutofit/>
          </a:bodyPr>
          <a:lstStyle/>
          <a:p>
            <a:r>
              <a:rPr lang="nl-BE" dirty="0"/>
              <a:t>Wat is Trevion?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B59936E-30D8-494F-BE6D-4CE6621B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4531021"/>
            <a:ext cx="512504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DC6FE4-62DB-4522-A921-4455E8D32C2B}" type="slidenum">
              <a:rPr lang="nl-BE"/>
              <a:pPr>
                <a:spcAft>
                  <a:spcPts val="600"/>
                </a:spcAft>
              </a:pPr>
              <a:t>2</a:t>
            </a:fld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7CD71B-E007-4D0B-883E-A4862A77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0721" y="813447"/>
            <a:ext cx="3464779" cy="3918543"/>
          </a:xfrm>
        </p:spPr>
        <p:txBody>
          <a:bodyPr anchor="ctr">
            <a:normAutofit/>
          </a:bodyPr>
          <a:lstStyle/>
          <a:p>
            <a:r>
              <a:rPr lang="nl-BE" sz="1500" dirty="0"/>
              <a:t>Energieleverancier van 100% groene stroom</a:t>
            </a:r>
          </a:p>
          <a:p>
            <a:r>
              <a:rPr lang="nl-BE" sz="1500" dirty="0"/>
              <a:t>Onderdeel van de </a:t>
            </a:r>
            <a:r>
              <a:rPr lang="nl-BE" sz="1500" dirty="0" err="1"/>
              <a:t>Trevi</a:t>
            </a:r>
            <a:r>
              <a:rPr lang="nl-BE" sz="1500" dirty="0"/>
              <a:t> groep </a:t>
            </a:r>
          </a:p>
          <a:p>
            <a:r>
              <a:rPr lang="nl-BE" sz="1500" dirty="0"/>
              <a:t>Gevestigd in </a:t>
            </a:r>
            <a:r>
              <a:rPr lang="nl-BE" sz="1500" dirty="0" err="1"/>
              <a:t>Gentbrugge</a:t>
            </a:r>
            <a:endParaRPr lang="nl-BE" sz="1500" dirty="0"/>
          </a:p>
          <a:p>
            <a:r>
              <a:rPr lang="nl-BE" sz="1500" dirty="0"/>
              <a:t>Levert energie in heel Vlaanderen</a:t>
            </a:r>
          </a:p>
          <a:p>
            <a:r>
              <a:rPr lang="nl-BE" sz="1500" dirty="0"/>
              <a:t>Eigen productie: 100% in Vlaanderen</a:t>
            </a:r>
            <a:br>
              <a:rPr lang="nl-BE" sz="1500" dirty="0"/>
            </a:br>
            <a:r>
              <a:rPr lang="nl-BE" sz="1500" dirty="0"/>
              <a:t>	</a:t>
            </a:r>
            <a:r>
              <a:rPr lang="nl-BE" sz="1500" dirty="0">
                <a:sym typeface="Wingdings" panose="05000000000000000000" pitchFamily="2" charset="2"/>
              </a:rPr>
              <a:t> zon, wind en biogas</a:t>
            </a:r>
            <a:endParaRPr lang="nl-BE" sz="1500" dirty="0"/>
          </a:p>
          <a:p>
            <a:endParaRPr lang="nl-BE" sz="1500" dirty="0"/>
          </a:p>
        </p:txBody>
      </p:sp>
    </p:spTree>
    <p:extLst>
      <p:ext uri="{BB962C8B-B14F-4D97-AF65-F5344CB8AC3E}">
        <p14:creationId xmlns:p14="http://schemas.microsoft.com/office/powerpoint/2010/main" val="4135920228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095375"/>
            <a:ext cx="0" cy="2952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2600" y="612478"/>
            <a:ext cx="2525519" cy="3918543"/>
          </a:xfrm>
        </p:spPr>
        <p:txBody>
          <a:bodyPr anchor="ctr">
            <a:normAutofit/>
          </a:bodyPr>
          <a:lstStyle/>
          <a:p>
            <a:r>
              <a:rPr lang="nl-NL" dirty="0"/>
              <a:t>Niet meer zo groen achter de oren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442997" y="4531021"/>
            <a:ext cx="512504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DC6FE4-62DB-4522-A921-4455E8D32C2B}" type="slidenum">
              <a:rPr lang="nl-BE"/>
              <a:pPr>
                <a:spcAft>
                  <a:spcPts val="600"/>
                </a:spcAft>
              </a:pPr>
              <a:t>3</a:t>
            </a:fld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90721" y="885455"/>
            <a:ext cx="3464779" cy="391854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nl-BE" sz="1400" dirty="0"/>
          </a:p>
          <a:p>
            <a:pPr lvl="1"/>
            <a:r>
              <a:rPr lang="nl-BE" sz="1400" dirty="0"/>
              <a:t>22/09/2011: Oprichting Trevion nv</a:t>
            </a:r>
          </a:p>
          <a:p>
            <a:pPr lvl="1"/>
            <a:r>
              <a:rPr lang="nl-BE" sz="1400" dirty="0"/>
              <a:t>24/11/2011: Vergunning VREG</a:t>
            </a:r>
          </a:p>
          <a:p>
            <a:pPr lvl="1"/>
            <a:r>
              <a:rPr lang="nl-BE" sz="1400" dirty="0"/>
              <a:t>28/12/2011: Start levering aan bedrijven</a:t>
            </a:r>
          </a:p>
          <a:p>
            <a:pPr lvl="1"/>
            <a:r>
              <a:rPr lang="nl-BE" sz="1400" dirty="0"/>
              <a:t>01/04/2013: Start levering aan particulieren</a:t>
            </a:r>
          </a:p>
          <a:p>
            <a:pPr lvl="1"/>
            <a:r>
              <a:rPr lang="nl-BE" sz="1400" dirty="0"/>
              <a:t>26/02/2013: Bevestiging volledigheid dossier CWAPE</a:t>
            </a:r>
          </a:p>
          <a:p>
            <a:pPr lvl="1"/>
            <a:r>
              <a:rPr lang="nl-BE" sz="1400" dirty="0"/>
              <a:t>22/03/2013: Vergunning BRUGEL</a:t>
            </a:r>
          </a:p>
          <a:p>
            <a:pPr lvl="1"/>
            <a:r>
              <a:rPr lang="nl-BE" sz="1400" dirty="0"/>
              <a:t>01/01/2018 : Start levering aardgas aan B2B en B2C</a:t>
            </a:r>
          </a:p>
          <a:p>
            <a:pPr lvl="1"/>
            <a:endParaRPr lang="nl-BE" sz="1400" dirty="0"/>
          </a:p>
          <a:p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1145593935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095375"/>
            <a:ext cx="0" cy="2952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2600" y="612478"/>
            <a:ext cx="2525519" cy="3918543"/>
          </a:xfrm>
        </p:spPr>
        <p:txBody>
          <a:bodyPr anchor="ctr">
            <a:normAutofit/>
          </a:bodyPr>
          <a:lstStyle/>
          <a:p>
            <a:r>
              <a:rPr lang="nl-BE" dirty="0"/>
              <a:t>100% groene stroom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442997" y="4531021"/>
            <a:ext cx="512504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DC6FE4-62DB-4522-A921-4455E8D32C2B}" type="slidenum">
              <a:rPr lang="nl-BE"/>
              <a:pPr>
                <a:spcAft>
                  <a:spcPts val="600"/>
                </a:spcAft>
              </a:pPr>
              <a:t>4</a:t>
            </a:fld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90721" y="1029471"/>
            <a:ext cx="3673566" cy="39185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BE" sz="1400" dirty="0"/>
              <a:t>Voornamelijk afkomstig uit 7 biogasinstallaties</a:t>
            </a:r>
          </a:p>
          <a:p>
            <a:pPr lvl="1"/>
            <a:r>
              <a:rPr lang="nl-BE" dirty="0"/>
              <a:t>2008: </a:t>
            </a:r>
            <a:r>
              <a:rPr lang="nl-BE" dirty="0" err="1"/>
              <a:t>AgriKracht</a:t>
            </a:r>
            <a:r>
              <a:rPr lang="nl-BE" dirty="0"/>
              <a:t> - </a:t>
            </a:r>
            <a:r>
              <a:rPr lang="nl-BE" dirty="0" err="1"/>
              <a:t>Rumbeke</a:t>
            </a:r>
            <a:r>
              <a:rPr lang="nl-BE" dirty="0"/>
              <a:t> (0,8 MW)</a:t>
            </a:r>
          </a:p>
          <a:p>
            <a:pPr lvl="1"/>
            <a:r>
              <a:rPr lang="nl-BE" dirty="0"/>
              <a:t>2009: GSL - Halle (1,1MW)</a:t>
            </a:r>
          </a:p>
          <a:p>
            <a:pPr lvl="1"/>
            <a:r>
              <a:rPr lang="nl-BE" dirty="0"/>
              <a:t>2010: </a:t>
            </a:r>
            <a:r>
              <a:rPr lang="nl-BE" dirty="0" err="1"/>
              <a:t>AgriKracht</a:t>
            </a:r>
            <a:r>
              <a:rPr lang="nl-BE" dirty="0"/>
              <a:t> - Moorslede (1,5 MW)</a:t>
            </a:r>
          </a:p>
          <a:p>
            <a:pPr lvl="1"/>
            <a:r>
              <a:rPr lang="nl-BE" dirty="0"/>
              <a:t>2012: </a:t>
            </a:r>
            <a:r>
              <a:rPr lang="nl-BE" dirty="0" err="1"/>
              <a:t>Digrom</a:t>
            </a:r>
            <a:r>
              <a:rPr lang="nl-BE" dirty="0"/>
              <a:t> Energy - Ardooie (1,5 MW)</a:t>
            </a:r>
          </a:p>
          <a:p>
            <a:pPr lvl="1"/>
            <a:r>
              <a:rPr lang="nl-BE" dirty="0"/>
              <a:t>2013: Leiestroom - Menen (4,5 MW)</a:t>
            </a:r>
          </a:p>
          <a:p>
            <a:pPr lvl="1"/>
            <a:r>
              <a:rPr lang="nl-BE" dirty="0"/>
              <a:t>2016: </a:t>
            </a:r>
            <a:r>
              <a:rPr lang="nl-BE" dirty="0" err="1"/>
              <a:t>Digrom</a:t>
            </a:r>
            <a:r>
              <a:rPr lang="nl-BE" dirty="0"/>
              <a:t> Energy - Ardooie (1,5 MW)</a:t>
            </a:r>
          </a:p>
          <a:p>
            <a:pPr lvl="1"/>
            <a:r>
              <a:rPr lang="nl-BE" dirty="0"/>
              <a:t>2019: Albertstroom - Grobbendonk(9 MW)</a:t>
            </a:r>
          </a:p>
          <a:p>
            <a:pPr marL="457200" lvl="1" indent="0">
              <a:buNone/>
            </a:pPr>
            <a:endParaRPr lang="nl-BE" dirty="0"/>
          </a:p>
          <a:p>
            <a:pPr lvl="1"/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34213514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1B6A906B-99E1-4C0C-ABFA-BEB40EB436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" r="18056" b="-2"/>
          <a:stretch/>
        </p:blipFill>
        <p:spPr>
          <a:xfrm>
            <a:off x="3202390" y="10"/>
            <a:ext cx="5941610" cy="5143490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3DB0B64-73B7-4B54-9581-F3EF10E3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457200"/>
            <a:ext cx="2888343" cy="990600"/>
          </a:xfrm>
        </p:spPr>
        <p:txBody>
          <a:bodyPr>
            <a:normAutofit/>
          </a:bodyPr>
          <a:lstStyle/>
          <a:p>
            <a:r>
              <a:rPr lang="nl-BE" b="1" dirty="0"/>
              <a:t>Biomassa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C0C2790-4BC5-4505-9A05-F1FF1A271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20441"/>
            <a:ext cx="2888342" cy="2910580"/>
          </a:xfrm>
        </p:spPr>
        <p:txBody>
          <a:bodyPr>
            <a:normAutofit/>
          </a:bodyPr>
          <a:lstStyle/>
          <a:p>
            <a:r>
              <a:rPr lang="nl-BE" dirty="0" err="1"/>
              <a:t>Digrom</a:t>
            </a:r>
            <a:r>
              <a:rPr lang="nl-BE" dirty="0"/>
              <a:t> Energy (Ardooie)</a:t>
            </a:r>
          </a:p>
          <a:p>
            <a:r>
              <a:rPr lang="nl-BE" dirty="0"/>
              <a:t>Stroom voor 8.250 gezinnen</a:t>
            </a:r>
          </a:p>
          <a:p>
            <a:r>
              <a:rPr lang="nl-BE" dirty="0"/>
              <a:t>Van groenteresten tot energie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51435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2761059"/>
            <a:ext cx="3572668" cy="2382441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6350"/>
            <a:ext cx="2255511" cy="514985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6350"/>
            <a:ext cx="1941419" cy="514985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2286000"/>
            <a:ext cx="2444751" cy="28575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4290264-DE86-403C-B344-53F590103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4531021"/>
            <a:ext cx="512504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DC6FE4-62DB-4522-A921-4455E8D32C2B}" type="slidenum">
              <a:rPr lang="nl-B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6350"/>
            <a:ext cx="2140744" cy="514985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6350"/>
            <a:ext cx="967571" cy="5149850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6350"/>
            <a:ext cx="937369" cy="5149850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2692400"/>
            <a:ext cx="1362869" cy="24511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5733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 descr="Afbeelding met lucht, buiten&#10;&#10;Automatisch gegenereerde beschrijving">
            <a:extLst>
              <a:ext uri="{FF2B5EF4-FFF2-40B4-BE49-F238E27FC236}">
                <a16:creationId xmlns:a16="http://schemas.microsoft.com/office/drawing/2014/main" id="{50890DC7-F9BF-4F51-8E66-DC0710F194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2"/>
          <a:stretch/>
        </p:blipFill>
        <p:spPr>
          <a:xfrm>
            <a:off x="3202390" y="10"/>
            <a:ext cx="5941610" cy="5143490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23233EE-AD60-4B0F-BC83-A4041E3F8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457200"/>
            <a:ext cx="2888343" cy="990600"/>
          </a:xfrm>
        </p:spPr>
        <p:txBody>
          <a:bodyPr>
            <a:normAutofit/>
          </a:bodyPr>
          <a:lstStyle/>
          <a:p>
            <a:r>
              <a:rPr lang="nl-BE" b="1" dirty="0"/>
              <a:t>Biomassa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BEBFD76-F1E7-431D-B792-93B24E479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20441"/>
            <a:ext cx="2888342" cy="2910580"/>
          </a:xfrm>
        </p:spPr>
        <p:txBody>
          <a:bodyPr>
            <a:normAutofit/>
          </a:bodyPr>
          <a:lstStyle/>
          <a:p>
            <a:r>
              <a:rPr lang="en-US" dirty="0" err="1"/>
              <a:t>Albertstroom</a:t>
            </a:r>
            <a:r>
              <a:rPr lang="en-US" dirty="0"/>
              <a:t> (</a:t>
            </a:r>
            <a:r>
              <a:rPr lang="en-US" dirty="0" err="1"/>
              <a:t>Grobbendonk</a:t>
            </a:r>
            <a:r>
              <a:rPr lang="en-US" dirty="0"/>
              <a:t>)</a:t>
            </a:r>
          </a:p>
          <a:p>
            <a:r>
              <a:rPr lang="en-US" dirty="0" err="1"/>
              <a:t>Stroom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27.625 </a:t>
            </a:r>
            <a:r>
              <a:rPr lang="en-US" dirty="0" err="1"/>
              <a:t>gezinnen</a:t>
            </a:r>
            <a:endParaRPr lang="en-US" dirty="0"/>
          </a:p>
          <a:p>
            <a:r>
              <a:rPr lang="en-US" dirty="0"/>
              <a:t>30%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omliggende</a:t>
            </a:r>
            <a:r>
              <a:rPr lang="en-US" dirty="0"/>
              <a:t> </a:t>
            </a:r>
            <a:r>
              <a:rPr lang="en-US" dirty="0" err="1"/>
              <a:t>industrie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51435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2761059"/>
            <a:ext cx="3572668" cy="2382441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6350"/>
            <a:ext cx="2255511" cy="514985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6350"/>
            <a:ext cx="1941419" cy="514985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2286000"/>
            <a:ext cx="2444751" cy="28575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6DD6A7-AE8D-43B2-917F-C1B047999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4531021"/>
            <a:ext cx="512504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DC6FE4-62DB-4522-A921-4455E8D32C2B}" type="slidenum">
              <a:rPr lang="nl-B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6350"/>
            <a:ext cx="2140744" cy="514985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6350"/>
            <a:ext cx="967571" cy="5149850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6350"/>
            <a:ext cx="937369" cy="5149850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2692400"/>
            <a:ext cx="1362869" cy="24511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8712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Afbeelding met gras, buiten, stadion&#10;&#10;Automatisch gegenereerde beschrijving">
            <a:extLst>
              <a:ext uri="{FF2B5EF4-FFF2-40B4-BE49-F238E27FC236}">
                <a16:creationId xmlns:a16="http://schemas.microsoft.com/office/drawing/2014/main" id="{73D342B3-E8B2-45E1-AAE9-6B6B797411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7" r="14674" b="1"/>
          <a:stretch/>
        </p:blipFill>
        <p:spPr>
          <a:xfrm>
            <a:off x="3202390" y="10"/>
            <a:ext cx="5941610" cy="5143490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8848D6A-EAF1-4323-BD1E-B70D13525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457200"/>
            <a:ext cx="2888343" cy="990600"/>
          </a:xfrm>
        </p:spPr>
        <p:txBody>
          <a:bodyPr>
            <a:normAutofit/>
          </a:bodyPr>
          <a:lstStyle/>
          <a:p>
            <a:r>
              <a:rPr lang="nl-BE" b="1" dirty="0"/>
              <a:t>PV-installatie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B5BCCCE-B0A3-452E-AE59-CBDC4DD1A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20441"/>
            <a:ext cx="2888342" cy="2910580"/>
          </a:xfrm>
        </p:spPr>
        <p:txBody>
          <a:bodyPr>
            <a:normAutofit/>
          </a:bodyPr>
          <a:lstStyle/>
          <a:p>
            <a:r>
              <a:rPr lang="en-US" dirty="0" err="1"/>
              <a:t>Ardooie</a:t>
            </a:r>
            <a:r>
              <a:rPr lang="en-US" dirty="0"/>
              <a:t> </a:t>
            </a:r>
          </a:p>
          <a:p>
            <a:r>
              <a:rPr lang="en-US" dirty="0" err="1"/>
              <a:t>Stroom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560 </a:t>
            </a:r>
            <a:r>
              <a:rPr lang="en-US" dirty="0" err="1"/>
              <a:t>gezinnen</a:t>
            </a:r>
            <a:endParaRPr lang="en-US" dirty="0"/>
          </a:p>
          <a:p>
            <a:r>
              <a:rPr lang="en-US" dirty="0" err="1"/>
              <a:t>Drijvende</a:t>
            </a:r>
            <a:r>
              <a:rPr lang="en-US" dirty="0"/>
              <a:t> Zonnepanelen</a:t>
            </a:r>
          </a:p>
          <a:p>
            <a:r>
              <a:rPr lang="en-US" dirty="0"/>
              <a:t>4.860 Zonnepanelen</a:t>
            </a:r>
          </a:p>
          <a:p>
            <a:r>
              <a:rPr lang="en-US" dirty="0" err="1"/>
              <a:t>Totaal</a:t>
            </a:r>
            <a:r>
              <a:rPr lang="en-US" dirty="0"/>
              <a:t> </a:t>
            </a:r>
            <a:r>
              <a:rPr lang="en-US" dirty="0" err="1"/>
              <a:t>vermogen</a:t>
            </a:r>
            <a:r>
              <a:rPr lang="en-US"/>
              <a:t> van 2 MW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51435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2761059"/>
            <a:ext cx="3572668" cy="2382441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6350"/>
            <a:ext cx="2255511" cy="514985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6350"/>
            <a:ext cx="1941419" cy="514985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2286000"/>
            <a:ext cx="2444751" cy="28575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A6E681-44F0-4413-B2BE-5F5385B6D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4531021"/>
            <a:ext cx="512504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DC6FE4-62DB-4522-A921-4455E8D32C2B}" type="slidenum">
              <a:rPr lang="nl-B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6350"/>
            <a:ext cx="2140744" cy="514985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6350"/>
            <a:ext cx="967571" cy="5149850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6350"/>
            <a:ext cx="937369" cy="5149850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2692400"/>
            <a:ext cx="1362869" cy="24511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5006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onass.TREVI\Dropbox\Trevi\Trevion.be\08 Content\Foto's\PV installaties\Trevi - gentbrugge.jpg">
            <a:extLst>
              <a:ext uri="{FF2B5EF4-FFF2-40B4-BE49-F238E27FC236}">
                <a16:creationId xmlns:a16="http://schemas.microsoft.com/office/drawing/2014/main" id="{DF15D42B-EC62-4F20-95E9-B26EB9A7B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8" r="19526" b="-2"/>
          <a:stretch/>
        </p:blipFill>
        <p:spPr bwMode="auto">
          <a:xfrm>
            <a:off x="3202390" y="10"/>
            <a:ext cx="5941610" cy="5143490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8C23B70-192E-4F00-8A0B-18441A3E4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457200"/>
            <a:ext cx="2888343" cy="990600"/>
          </a:xfrm>
        </p:spPr>
        <p:txBody>
          <a:bodyPr>
            <a:normAutofit/>
          </a:bodyPr>
          <a:lstStyle/>
          <a:p>
            <a:r>
              <a:rPr lang="nl-BE" b="1" dirty="0"/>
              <a:t>PV-installatie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C8392C5-17C2-4B9B-9F75-AFEB2BD64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20441"/>
            <a:ext cx="2888342" cy="2910580"/>
          </a:xfrm>
        </p:spPr>
        <p:txBody>
          <a:bodyPr>
            <a:normAutofit/>
          </a:bodyPr>
          <a:lstStyle/>
          <a:p>
            <a:r>
              <a:rPr lang="en-US" dirty="0" err="1"/>
              <a:t>Gentbrugge</a:t>
            </a:r>
            <a:endParaRPr lang="en-US" dirty="0"/>
          </a:p>
          <a:p>
            <a:r>
              <a:rPr lang="en-US" dirty="0" err="1"/>
              <a:t>Stroom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25 </a:t>
            </a:r>
            <a:r>
              <a:rPr lang="en-US" dirty="0" err="1"/>
              <a:t>gezinnen</a:t>
            </a:r>
            <a:endParaRPr lang="en-US" dirty="0"/>
          </a:p>
          <a:p>
            <a:r>
              <a:rPr lang="en-US" dirty="0" err="1"/>
              <a:t>Kantoorgebouw</a:t>
            </a:r>
            <a:r>
              <a:rPr lang="en-US" dirty="0"/>
              <a:t> </a:t>
            </a:r>
            <a:r>
              <a:rPr lang="en-US" dirty="0" err="1"/>
              <a:t>Trevi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51435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2761059"/>
            <a:ext cx="3572668" cy="2382441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6350"/>
            <a:ext cx="2255511" cy="514985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6350"/>
            <a:ext cx="1941419" cy="514985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2286000"/>
            <a:ext cx="2444751" cy="28575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5F14542-5A3D-4D6A-943C-9F8D04F70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4531021"/>
            <a:ext cx="512504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DC6FE4-62DB-4522-A921-4455E8D32C2B}" type="slidenum">
              <a:rPr lang="nl-B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6350"/>
            <a:ext cx="2140744" cy="514985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6350"/>
            <a:ext cx="967571" cy="5149850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6350"/>
            <a:ext cx="937369" cy="5149850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2692400"/>
            <a:ext cx="1362869" cy="24511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7783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lucht, gras, buiten, windmolen&#10;&#10;Automatisch gegenereerde beschrijving">
            <a:extLst>
              <a:ext uri="{FF2B5EF4-FFF2-40B4-BE49-F238E27FC236}">
                <a16:creationId xmlns:a16="http://schemas.microsoft.com/office/drawing/2014/main" id="{23165D8B-FFEE-4017-AFEA-47D113EA12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7" r="10164"/>
          <a:stretch/>
        </p:blipFill>
        <p:spPr>
          <a:xfrm>
            <a:off x="3202390" y="10"/>
            <a:ext cx="5941610" cy="5143490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999" y="457200"/>
            <a:ext cx="2888343" cy="990600"/>
          </a:xfrm>
        </p:spPr>
        <p:txBody>
          <a:bodyPr>
            <a:normAutofit/>
          </a:bodyPr>
          <a:lstStyle/>
          <a:p>
            <a:r>
              <a:rPr lang="nl-BE" b="1" dirty="0"/>
              <a:t>Windenergie</a:t>
            </a:r>
            <a:endParaRPr lang="nl-BE" b="1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000" y="1620441"/>
            <a:ext cx="2888342" cy="29105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dirty="0"/>
          </a:p>
          <a:p>
            <a:r>
              <a:rPr lang="nl-BE" dirty="0"/>
              <a:t>Participatie in windmolenpark in Menen</a:t>
            </a:r>
          </a:p>
          <a:p>
            <a:pPr lvl="1"/>
            <a:r>
              <a:rPr lang="nl-BE" dirty="0"/>
              <a:t>Capaciteit: 2 x 2,3 MW</a:t>
            </a:r>
          </a:p>
          <a:p>
            <a:r>
              <a:rPr lang="nl-BE" dirty="0"/>
              <a:t>Investering, bouw en exploitatie van                                                   3 windmolens in Maasmechelen: 3 x 2,2 MW</a:t>
            </a:r>
          </a:p>
          <a:p>
            <a:pPr marL="0" indent="0">
              <a:buNone/>
            </a:pPr>
            <a:endParaRPr lang="nl-BE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51435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2761059"/>
            <a:ext cx="3572668" cy="2382441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6350"/>
            <a:ext cx="2255511" cy="514985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6350"/>
            <a:ext cx="1941419" cy="514985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2286000"/>
            <a:ext cx="2444751" cy="28575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442997" y="4531021"/>
            <a:ext cx="512504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DC6FE4-62DB-4522-A921-4455E8D32C2B}" type="slidenum">
              <a:rPr lang="nl-B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nl-BE" dirty="0">
              <a:solidFill>
                <a:srgbClr val="FFFFFF"/>
              </a:solidFill>
            </a:endParaRPr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6350"/>
            <a:ext cx="2140744" cy="514985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6350"/>
            <a:ext cx="967571" cy="5149850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6350"/>
            <a:ext cx="937369" cy="5149850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2692400"/>
            <a:ext cx="1362869" cy="24511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3883497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1073</TotalTime>
  <Words>431</Words>
  <Application>Microsoft Office PowerPoint</Application>
  <PresentationFormat>Diavoorstelling (16:9)</PresentationFormat>
  <Paragraphs>103</Paragraphs>
  <Slides>16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Calibri</vt:lpstr>
      <vt:lpstr>Trebuchet MS</vt:lpstr>
      <vt:lpstr>Wingdings</vt:lpstr>
      <vt:lpstr>Wingdings 3</vt:lpstr>
      <vt:lpstr>Facet</vt:lpstr>
      <vt:lpstr>PowerPoint-presentatie</vt:lpstr>
      <vt:lpstr>Wat is Trevion?</vt:lpstr>
      <vt:lpstr>Niet meer zo groen achter de oren</vt:lpstr>
      <vt:lpstr>100% groene stroom</vt:lpstr>
      <vt:lpstr>Biomassa</vt:lpstr>
      <vt:lpstr>Biomassa</vt:lpstr>
      <vt:lpstr>PV-installatie</vt:lpstr>
      <vt:lpstr>PV-installatie</vt:lpstr>
      <vt:lpstr>Windenergie</vt:lpstr>
      <vt:lpstr>Energiemix</vt:lpstr>
      <vt:lpstr>Wie zijn onze klanten?</vt:lpstr>
      <vt:lpstr>PowerPoint-presentatie</vt:lpstr>
      <vt:lpstr>PowerPoint-presentatie</vt:lpstr>
      <vt:lpstr>Waarom kiezen voor Trevion?</vt:lpstr>
      <vt:lpstr>Totaalpakket van energieoplossingen</vt:lpstr>
      <vt:lpstr>Voor verdere vragen of persoonlijke offerte - Bel naar: 09 255 70 10 - Mail naar: info@trevion.be - Surf naar www.trevion.be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Jonas Saey</dc:creator>
  <cp:lastModifiedBy>Jeroen Embrechts</cp:lastModifiedBy>
  <cp:revision>145</cp:revision>
  <cp:lastPrinted>2013-04-16T10:16:45Z</cp:lastPrinted>
  <dcterms:created xsi:type="dcterms:W3CDTF">2013-03-28T08:15:03Z</dcterms:created>
  <dcterms:modified xsi:type="dcterms:W3CDTF">2021-09-23T09:54:07Z</dcterms:modified>
</cp:coreProperties>
</file>