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8" r:id="rId10"/>
    <p:sldId id="272" r:id="rId11"/>
    <p:sldId id="269" r:id="rId12"/>
    <p:sldId id="265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wroom - Leplae Oostende" initials="SLO" lastIdx="1" clrIdx="0">
    <p:extLst>
      <p:ext uri="{19B8F6BF-5375-455C-9EA6-DF929625EA0E}">
        <p15:presenceInfo xmlns:p15="http://schemas.microsoft.com/office/powerpoint/2012/main" userId="S::showroom@leplaeautomotive.be::c9aa03a6-5f7e-471b-847a-ab85ccd47d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0T11:09:28.43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E6C45-AE27-4B06-A350-FBC4A5DFE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599A168-2440-4656-AB6C-473AB4508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99CDFA-3390-403A-88A7-801634BE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9FB0BA-1A94-497D-B34E-A8831FD0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B22537-8BCE-4CBB-9C5E-ED2CC6AD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057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38458-28EA-442D-BE34-261A2FDBE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7F3435B-9823-49F9-BDAB-19E6A1634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DC942B-8F81-4B34-B6A1-4F0CA97D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EBBF5F-5E92-457B-AD59-06011917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BCFAFB-AF16-4ACB-9D03-2F1E9AD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271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EF0247-BBBC-41DE-B8E2-24020F0A9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73A5F8-87B0-45CA-BF04-4A82BBD6B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2822D8-A4B2-4BB8-B3E3-1F84A2B0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D8085F-3D7F-4815-A262-D9D0B6A1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0D179-F275-48C1-A4D4-423B7391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149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E1B69-5097-4BE1-BA27-C9709D45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00A044-8B81-44B5-9C5A-F5344A5C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79631C-8FDF-4B5D-9F3B-175F3C44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8341AE-63BF-4F7B-9914-F5F6B380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D7F7C4-31C3-4C20-847C-7686CEA7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769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DCEC1-7695-4894-8EC3-7684B87C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7DDD2D-C929-4E1F-8B33-C6F849D9E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04B780-E3E3-4298-AFE6-D62B1052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A34E84-AC1A-48CD-81D9-E2330D8E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BDC92B-D620-4CC2-9EF3-3D1368AB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290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817DB-9772-46E9-9A4E-B76BA196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EF83EC-9E01-41BA-A70C-21C9AFBC5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691B82-2934-4568-B014-A6B69D6F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C135F7-B5B7-4162-A4D1-F4561BDE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5392F5-D530-4C4D-BDBF-18D1880C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090AF8-66CB-492D-84DD-924B170B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198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AF7B7-2E10-4FEB-9EA5-65ED970F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60A57A-4821-4A27-8264-2E866C0DF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74F6C3-71C5-4533-BCFF-4CD4AE041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AB66D66-8547-4628-BD83-D6B74E84F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960342C-B6B5-4A17-B1DE-E7AC449D1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E1DD4C8-9B70-4060-B534-7D672A39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7A52DB8-F491-4188-89CF-ED6E25BF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51F02A-4ACD-490C-B66D-3E3A8C53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987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839E4-8B29-4ADE-92C5-E0B9517A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985D3D-7BEA-4FC7-BE6B-70E05974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66627A-1897-47A2-9CAF-D4059B83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2CA722-17AB-4DE1-B3DE-DFD2964B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420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BB7ED7-7B71-49DB-9707-CD1675ED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E3C6F28-14C0-4529-AB61-868BC1FF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5EE4CB-5040-42A9-A846-C5BF9BC9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309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98461-E39E-4D06-838F-954EAF9E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463C29-B7F9-441F-90BB-C6FB6F9F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87E286-013C-4758-8D3A-F99C7D4A9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7E536C-35CF-43C5-AF6C-AB0FD64B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A9C5ED-0A2A-4DAA-9E2E-7CD7407B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9F3F3D-9151-470E-8937-9FFC6D52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802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91116-400C-4217-A924-85EA4511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FAC6DE0-733A-4FEF-AC45-F9F14F9A5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2D66C2-0C9F-49AC-94F1-1BA0DA39F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423997-A4D1-4597-BE94-DC076863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F14D81-B03A-4379-8841-28E7D3A2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8DDA42-3CA6-488D-981E-2736A8BD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306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2CAC979-7A13-4876-82BB-71E39EBD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89786F-F20A-487F-982B-6DC0323F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1A2A38-EF41-4516-AB97-32E8D5C5F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A391-480B-445E-8CD8-23E74146DC6F}" type="datetimeFigureOut">
              <a:rPr lang="nl-BE" smtClean="0"/>
              <a:t>20/09/2021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C2BC54-3408-48EB-9B27-B7AFEA817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98D006-09C3-4F7F-9226-3D8F4147F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E5FC-AEF1-4DAA-ADEC-2870A8C5B1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85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7E9BC-2004-4189-90C1-2DBA8BAFA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0527"/>
            <a:ext cx="9144000" cy="1189673"/>
          </a:xfrm>
        </p:spPr>
        <p:txBody>
          <a:bodyPr/>
          <a:lstStyle/>
          <a:p>
            <a:r>
              <a:rPr lang="nl-BE" b="1" dirty="0"/>
              <a:t>Laadpalen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854EC5-66F6-4408-B154-BA047187D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1888"/>
            <a:ext cx="9144000" cy="1655762"/>
          </a:xfrm>
        </p:spPr>
        <p:txBody>
          <a:bodyPr/>
          <a:lstStyle/>
          <a:p>
            <a:r>
              <a:rPr lang="nl-BE" dirty="0"/>
              <a:t>Pro of contra?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1E0ED0-EC2F-46A6-AE22-0EF0019A8B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25804" y="3229769"/>
            <a:ext cx="7540391" cy="29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5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D38A6E1-689B-482A-A0B8-04D5FDFCD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12192000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DC8AAF-07D6-4CA7-A9FB-C75E00210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959979"/>
            <a:ext cx="3360699" cy="44786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C5F55C-733C-447B-89E1-361716D3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723828" cy="11973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Bijkomende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kosten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3D3A817-E518-43BC-B416-1DF17C5048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9133" y="77049"/>
            <a:ext cx="6278136" cy="62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2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5CCA8-7604-4836-9380-508917B4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74330" cy="1325563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5889417-34DB-4361-9A97-BCC1F34AE3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6726" r="13196"/>
          <a:stretch/>
        </p:blipFill>
        <p:spPr>
          <a:xfrm>
            <a:off x="-39239" y="2983230"/>
            <a:ext cx="5914259" cy="3705241"/>
          </a:xfrm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E05D7FAC-B1D5-4829-ABBF-5F1EACFB34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4859" r="847"/>
          <a:stretch/>
        </p:blipFill>
        <p:spPr>
          <a:xfrm>
            <a:off x="6072997" y="2734525"/>
            <a:ext cx="6213977" cy="3758350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CA9FAA4-8AC3-4D78-A8A1-65697B7E9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" y="169529"/>
            <a:ext cx="9300210" cy="236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0BB17-FF7C-4F59-89BC-55FDB0EF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BE"/>
              <a:t>Wat zijn de voordelen nu?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F0051E-BC3F-48EC-9ED4-D79D4D16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21769" cy="3785419"/>
          </a:xfrm>
        </p:spPr>
        <p:txBody>
          <a:bodyPr>
            <a:normAutofit/>
          </a:bodyPr>
          <a:lstStyle/>
          <a:p>
            <a:r>
              <a:rPr lang="nl-BE" sz="2000" dirty="0"/>
              <a:t>In de kijker lopen (‘groen’ past bij alles, en staat goed voor artikels, reclame, …)</a:t>
            </a:r>
          </a:p>
          <a:p>
            <a:r>
              <a:rPr lang="nl-BE" sz="2000" dirty="0"/>
              <a:t>Klanten de mogelijkheid geven bij U terecht te kunnen, dit terwijl ze </a:t>
            </a:r>
            <a:r>
              <a:rPr lang="nl-BE" sz="2000" dirty="0" err="1"/>
              <a:t>vb</a:t>
            </a:r>
            <a:r>
              <a:rPr lang="nl-BE" sz="2000" dirty="0"/>
              <a:t> hun boodschappen doen (</a:t>
            </a:r>
            <a:r>
              <a:rPr lang="nl-BE" sz="2000" dirty="0" err="1"/>
              <a:t>cfr</a:t>
            </a:r>
            <a:r>
              <a:rPr lang="nl-BE" sz="2000" dirty="0"/>
              <a:t> Lidl, Albert Heijn, …)</a:t>
            </a:r>
          </a:p>
          <a:p>
            <a:r>
              <a:rPr lang="nl-BE" sz="2000" dirty="0"/>
              <a:t>Naambekendheid : via websites, apps, sociale media, …</a:t>
            </a:r>
          </a:p>
          <a:p>
            <a:r>
              <a:rPr lang="nl-BE" sz="2000" dirty="0"/>
              <a:t>Fiscaal interessant</a:t>
            </a:r>
          </a:p>
          <a:p>
            <a:r>
              <a:rPr lang="nl-BE" sz="2000" dirty="0"/>
              <a:t>De leverancier van vandaag is morgen misschien uw klant, of brengt klanten aan…</a:t>
            </a:r>
          </a:p>
          <a:p>
            <a:r>
              <a:rPr lang="nl-BE" sz="2000" dirty="0"/>
              <a:t>We moeten er toch aan beginnen, waarom niet nu?</a:t>
            </a:r>
          </a:p>
          <a:p>
            <a:endParaRPr lang="nl-BE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B378FA-6A1E-4B4D-97AA-172D72C30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7" r="4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7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3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grond, gebouw, buiten, geparkeerd&#10;&#10;Automatisch gegenereerde beschrijving">
            <a:extLst>
              <a:ext uri="{FF2B5EF4-FFF2-40B4-BE49-F238E27FC236}">
                <a16:creationId xmlns:a16="http://schemas.microsoft.com/office/drawing/2014/main" id="{C291BF1E-972C-4BC7-AF7E-A282057918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395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F949D88-4DED-4EA2-B339-4A3E3804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987" y="4322377"/>
            <a:ext cx="5505814" cy="16904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b="1" kern="1200" dirty="0">
                <a:latin typeface="+mj-lt"/>
                <a:ea typeface="+mj-ea"/>
                <a:cs typeface="+mj-cs"/>
              </a:rPr>
              <a:t>Ze </a:t>
            </a:r>
            <a:r>
              <a:rPr lang="en-US" sz="3700" b="1" kern="1200" dirty="0" err="1">
                <a:latin typeface="+mj-lt"/>
                <a:ea typeface="+mj-ea"/>
                <a:cs typeface="+mj-cs"/>
              </a:rPr>
              <a:t>praten</a:t>
            </a:r>
            <a:r>
              <a:rPr lang="en-US" sz="37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latin typeface="+mj-lt"/>
                <a:ea typeface="+mj-ea"/>
                <a:cs typeface="+mj-cs"/>
              </a:rPr>
              <a:t>veel</a:t>
            </a:r>
            <a:r>
              <a:rPr lang="en-US" sz="3700" b="1" kern="1200" dirty="0">
                <a:latin typeface="+mj-lt"/>
                <a:ea typeface="+mj-ea"/>
                <a:cs typeface="+mj-cs"/>
              </a:rPr>
              <a:t> over </a:t>
            </a:r>
            <a:r>
              <a:rPr lang="en-US" sz="3700" b="1" dirty="0"/>
              <a:t>de </a:t>
            </a:r>
            <a:r>
              <a:rPr lang="en-US" sz="3700" b="1" kern="1200" dirty="0" err="1">
                <a:latin typeface="+mj-lt"/>
                <a:ea typeface="+mj-ea"/>
                <a:cs typeface="+mj-cs"/>
              </a:rPr>
              <a:t>verandering</a:t>
            </a:r>
            <a:r>
              <a:rPr lang="en-US" sz="3700" b="1" kern="1200" dirty="0">
                <a:latin typeface="+mj-lt"/>
                <a:ea typeface="+mj-ea"/>
                <a:cs typeface="+mj-cs"/>
              </a:rPr>
              <a:t> van het </a:t>
            </a:r>
            <a:r>
              <a:rPr lang="en-US" sz="3700" b="1" kern="1200" dirty="0" err="1">
                <a:latin typeface="+mj-lt"/>
                <a:ea typeface="+mj-ea"/>
                <a:cs typeface="+mj-cs"/>
              </a:rPr>
              <a:t>klimaat</a:t>
            </a:r>
            <a:r>
              <a:rPr lang="en-US" sz="3700" b="1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3700" b="1" kern="1200" dirty="0" err="1">
                <a:latin typeface="+mj-lt"/>
                <a:ea typeface="+mj-ea"/>
                <a:cs typeface="+mj-cs"/>
              </a:rPr>
              <a:t>draag</a:t>
            </a:r>
            <a:r>
              <a:rPr lang="en-US" sz="37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latin typeface="+mj-lt"/>
                <a:ea typeface="+mj-ea"/>
                <a:cs typeface="+mj-cs"/>
              </a:rPr>
              <a:t>ook</a:t>
            </a:r>
            <a:r>
              <a:rPr lang="en-US" sz="37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latin typeface="+mj-lt"/>
                <a:ea typeface="+mj-ea"/>
                <a:cs typeface="+mj-cs"/>
              </a:rPr>
              <a:t>uw</a:t>
            </a:r>
            <a:r>
              <a:rPr lang="en-US" sz="37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latin typeface="+mj-lt"/>
                <a:ea typeface="+mj-ea"/>
                <a:cs typeface="+mj-cs"/>
              </a:rPr>
              <a:t>steentje</a:t>
            </a:r>
            <a:r>
              <a:rPr lang="en-US" sz="37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latin typeface="+mj-lt"/>
                <a:ea typeface="+mj-ea"/>
                <a:cs typeface="+mj-cs"/>
              </a:rPr>
              <a:t>bij</a:t>
            </a:r>
            <a:r>
              <a:rPr lang="en-US" sz="3700" b="1" kern="1200" dirty="0">
                <a:latin typeface="+mj-lt"/>
                <a:ea typeface="+mj-ea"/>
                <a:cs typeface="+mj-cs"/>
              </a:rPr>
              <a:t>! 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Tijdelijke aanduiding voor inhoud 9" descr="Afbeelding met lucht, buiten, dag, straatstenen&#10;&#10;Automatisch gegenereerde beschrijving">
            <a:extLst>
              <a:ext uri="{FF2B5EF4-FFF2-40B4-BE49-F238E27FC236}">
                <a16:creationId xmlns:a16="http://schemas.microsoft.com/office/drawing/2014/main" id="{5F8377F0-6FD5-4E97-A8A0-E12FD21CAE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4156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003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Afbeelding 2">
            <a:extLst>
              <a:ext uri="{FF2B5EF4-FFF2-40B4-BE49-F238E27FC236}">
                <a16:creationId xmlns:a16="http://schemas.microsoft.com/office/drawing/2014/main" id="{1925291F-F498-4E52-ABF6-F31E5754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990219"/>
            <a:ext cx="11277600" cy="48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19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AFF5F-C863-459A-9137-BADFB88A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einde van een tijdperk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BDB545-7EF0-468D-80EC-06AA4CD8B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Tot op heden…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D1DFC1-9454-4A46-9E19-6789F635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De toekomst</a:t>
            </a:r>
          </a:p>
        </p:txBody>
      </p:sp>
      <p:pic>
        <p:nvPicPr>
          <p:cNvPr id="1026" name="Picture 2" descr="Diesel versus benzine: verschillen qua autoverzekering per brandstoftype">
            <a:extLst>
              <a:ext uri="{FF2B5EF4-FFF2-40B4-BE49-F238E27FC236}">
                <a16:creationId xmlns:a16="http://schemas.microsoft.com/office/drawing/2014/main" id="{92332252-47CC-4F0C-9605-4AF0045249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380284"/>
            <a:ext cx="5157787" cy="193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l steeds elektrischer: vijf nieuwe, geëlektrificeerde modelvarianten in  2021 | Van Mill">
            <a:extLst>
              <a:ext uri="{FF2B5EF4-FFF2-40B4-BE49-F238E27FC236}">
                <a16:creationId xmlns:a16="http://schemas.microsoft.com/office/drawing/2014/main" id="{F83BF7AE-2510-41FA-9706-9E3F898B3E7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69551"/>
            <a:ext cx="5183188" cy="23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5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8912C-B0D8-4971-89E2-8FE57527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5635"/>
          </a:xfrm>
        </p:spPr>
        <p:txBody>
          <a:bodyPr>
            <a:normAutofit/>
          </a:bodyPr>
          <a:lstStyle/>
          <a:p>
            <a:pPr algn="ctr"/>
            <a:r>
              <a:rPr lang="nl-BE" b="0" i="0" dirty="0">
                <a:solidFill>
                  <a:srgbClr val="F37638"/>
                </a:solidFill>
                <a:effectLst/>
                <a:latin typeface="Open Sans" panose="020B0606030504020204" pitchFamily="34" charset="0"/>
              </a:rPr>
              <a:t>Deadline 2026</a:t>
            </a:r>
            <a:br>
              <a:rPr lang="nl-BE" b="0" i="0" dirty="0">
                <a:solidFill>
                  <a:srgbClr val="F37638"/>
                </a:solidFill>
                <a:effectLst/>
                <a:latin typeface="Open Sans" panose="020B0606030504020204" pitchFamily="34" charset="0"/>
              </a:rPr>
            </a:br>
            <a:br>
              <a:rPr lang="nl-BE" b="0" i="0" dirty="0">
                <a:solidFill>
                  <a:srgbClr val="F37638"/>
                </a:solidFill>
                <a:effectLst/>
                <a:latin typeface="Open Sans" panose="020B0606030504020204" pitchFamily="34" charset="0"/>
              </a:rPr>
            </a:br>
            <a:r>
              <a:rPr lang="nl-BE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Tegen 2026 wil de regering dat </a:t>
            </a:r>
            <a:r>
              <a:rPr lang="nl-BE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alle nieuwe bedrijfswagens broeikasvrij - en dus elektrisch</a:t>
            </a:r>
            <a:r>
              <a:rPr lang="nl-BE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zijn. </a:t>
            </a:r>
            <a:br>
              <a:rPr lang="nl-BE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br>
              <a:rPr lang="nl-BE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r>
              <a:rPr lang="nl-BE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Wat betekent dit concreet?</a:t>
            </a:r>
            <a:br>
              <a:rPr lang="nl-BE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959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3B4E8-0C75-464E-8501-BFA61723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1350963"/>
          </a:xfrm>
        </p:spPr>
        <p:txBody>
          <a:bodyPr>
            <a:normAutofit/>
          </a:bodyPr>
          <a:lstStyle/>
          <a:p>
            <a:pPr algn="ctr"/>
            <a:r>
              <a:rPr lang="nl-NL" sz="4400" dirty="0"/>
              <a:t>verkoop EV in België/2021 =&gt; 97.000 EV</a:t>
            </a:r>
            <a:br>
              <a:rPr lang="nl-NL" sz="4400" dirty="0"/>
            </a:br>
            <a:r>
              <a:rPr lang="nl-NL" sz="4400" b="1" dirty="0"/>
              <a:t>Ook de gewone burger rijdt nu elektrisch!</a:t>
            </a:r>
            <a:endParaRPr lang="nl-BE" b="1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4C05697A-68D1-4051-B60C-1BD554D92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978" y="1919311"/>
            <a:ext cx="9256890" cy="4257651"/>
          </a:xfrm>
        </p:spPr>
      </p:pic>
    </p:spTree>
    <p:extLst>
      <p:ext uri="{BB962C8B-B14F-4D97-AF65-F5344CB8AC3E}">
        <p14:creationId xmlns:p14="http://schemas.microsoft.com/office/powerpoint/2010/main" val="349072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52B88-89AA-4ACF-8D90-7186853D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l-BE" sz="4100"/>
              <a:t>Een paaltje bijzetten, wat kan dat inhouden…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66C6-B3B6-467F-9461-2F806067F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l-BE" sz="1800" dirty="0"/>
              <a:t>Opgelet, het is niet enkel een paal zetten!</a:t>
            </a:r>
          </a:p>
          <a:p>
            <a:endParaRPr lang="nl-BE" sz="1800" dirty="0"/>
          </a:p>
          <a:p>
            <a:pPr lvl="1"/>
            <a:r>
              <a:rPr lang="nl-BE" sz="1800" dirty="0"/>
              <a:t>Eventuele grond/ graafwerken</a:t>
            </a:r>
          </a:p>
          <a:p>
            <a:pPr lvl="1"/>
            <a:r>
              <a:rPr lang="nl-BE" sz="1800" dirty="0"/>
              <a:t>Heb ik wel voldoende elektriciteit?</a:t>
            </a:r>
          </a:p>
          <a:p>
            <a:pPr lvl="1"/>
            <a:r>
              <a:rPr lang="nl-BE" sz="1800" dirty="0"/>
              <a:t>Niet enkel elektriciteit, maar ook internet/</a:t>
            </a:r>
            <a:r>
              <a:rPr lang="nl-BE" sz="1800" dirty="0" err="1"/>
              <a:t>WiFi</a:t>
            </a:r>
            <a:endParaRPr lang="nl-BE" sz="1800" dirty="0"/>
          </a:p>
          <a:p>
            <a:pPr lvl="1"/>
            <a:r>
              <a:rPr lang="nl-BE" sz="1800" dirty="0"/>
              <a:t>Is er geen hoogspanningscabine nodig?</a:t>
            </a:r>
          </a:p>
          <a:p>
            <a:pPr lvl="1"/>
            <a:r>
              <a:rPr lang="nl-BE" sz="1800" dirty="0"/>
              <a:t>Welke palen moet ik zetten?</a:t>
            </a:r>
          </a:p>
          <a:p>
            <a:pPr lvl="1"/>
            <a:r>
              <a:rPr lang="nl-BE" sz="1800" dirty="0"/>
              <a:t>Hoeveel palen moet ik zetten?</a:t>
            </a:r>
          </a:p>
          <a:p>
            <a:pPr lvl="1"/>
            <a:r>
              <a:rPr lang="nl-BE" sz="1800" dirty="0"/>
              <a:t>Openbaar of niet? </a:t>
            </a:r>
          </a:p>
          <a:p>
            <a:pPr lvl="1"/>
            <a:r>
              <a:rPr lang="nl-BE" sz="1800" dirty="0"/>
              <a:t>Accessoires (pasjes, borden, …)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96820E-AB5D-4ED8-A2DF-91BC00C3F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9" r="14968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AFCE09-C219-47F6-A694-FA6E6E3B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555" y="4911330"/>
            <a:ext cx="2876889" cy="18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0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35F7D58-F3C3-482E-BEED-16CAF0BB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Moet ik dit eigenlijk wel doen?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AC7C3ED-2D82-4A27-AF66-4E0383BC32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nl-BE" b="1" dirty="0"/>
              <a:t>Contra</a:t>
            </a:r>
          </a:p>
          <a:p>
            <a:endParaRPr lang="nl-BE" dirty="0"/>
          </a:p>
          <a:p>
            <a:r>
              <a:rPr lang="nl-BE" dirty="0"/>
              <a:t>Kostprijs</a:t>
            </a:r>
          </a:p>
          <a:p>
            <a:r>
              <a:rPr lang="nl-BE" dirty="0"/>
              <a:t>Is dit geen trend?</a:t>
            </a:r>
          </a:p>
          <a:p>
            <a:r>
              <a:rPr lang="nl-BE" dirty="0"/>
              <a:t>Administratieve rompslomp</a:t>
            </a:r>
          </a:p>
          <a:p>
            <a:r>
              <a:rPr lang="nl-BE" dirty="0"/>
              <a:t>Is dit niet gevaarlijk?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4C842A-36F5-4BC5-BD03-24C3FED8C4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nl-BE" b="1" dirty="0"/>
              <a:t>Pro</a:t>
            </a:r>
          </a:p>
          <a:p>
            <a:r>
              <a:rPr lang="nl-BE" dirty="0"/>
              <a:t>Klanten maar ook werknemers aantrekken/behouden</a:t>
            </a:r>
          </a:p>
          <a:p>
            <a:r>
              <a:rPr lang="nl-BE" dirty="0"/>
              <a:t>Mee zijn is beter dan achter de kar lopen</a:t>
            </a:r>
          </a:p>
          <a:p>
            <a:r>
              <a:rPr lang="nl-BE" dirty="0"/>
              <a:t>Groen imago is meegenomen</a:t>
            </a:r>
          </a:p>
          <a:p>
            <a:r>
              <a:rPr lang="nl-NL" sz="3200" dirty="0"/>
              <a:t>publiek toegankelijk laadstation:</a:t>
            </a:r>
          </a:p>
          <a:p>
            <a:pPr lvl="2"/>
            <a:r>
              <a:rPr lang="nl-NL" sz="2800" dirty="0"/>
              <a:t>Van 1/9/2021 tem 31/12/2022: aftrekpercentage van 200%.</a:t>
            </a:r>
          </a:p>
          <a:p>
            <a:pPr lvl="2"/>
            <a:r>
              <a:rPr lang="nl-NL" sz="2800" dirty="0"/>
              <a:t>Van 1/1/2023 tem 31/12/2024: aftrekpercentage van 150%.</a:t>
            </a:r>
          </a:p>
          <a:p>
            <a:pPr marL="1371600" lvl="3" indent="0">
              <a:buNone/>
            </a:pPr>
            <a:r>
              <a:rPr lang="nl-NL" sz="2800" b="1" dirty="0">
                <a:sym typeface="Wingdings" panose="05000000000000000000" pitchFamily="2" charset="2"/>
              </a:rPr>
              <a:t> </a:t>
            </a:r>
            <a:r>
              <a:rPr lang="nl-NL" sz="2800" b="1" dirty="0"/>
              <a:t>Denk ook aan verhoogde investeringsaftrek</a:t>
            </a:r>
          </a:p>
          <a:p>
            <a:r>
              <a:rPr lang="nl-BE" dirty="0"/>
              <a:t>Je kan er nog iets aan verdienen</a:t>
            </a:r>
          </a:p>
          <a:p>
            <a:r>
              <a:rPr lang="nl-BE" dirty="0"/>
              <a:t>Klaar voor de toekomst!</a:t>
            </a:r>
          </a:p>
          <a:p>
            <a:r>
              <a:rPr lang="nl-BE" dirty="0"/>
              <a:t>Het is niet meer van willen, het is van MOETEN!</a:t>
            </a:r>
          </a:p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B1BF51B-742E-48C8-B9C6-1D6F0660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30" y="3623309"/>
            <a:ext cx="2256168" cy="30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8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951C7-6003-4BB8-B176-49366E70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l-BE"/>
              <a:t>Valkuilen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94BF4C-AE46-464F-AAF9-A8664C7F3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l-BE" sz="1800" dirty="0"/>
              <a:t>Let op met contracten met </a:t>
            </a:r>
            <a:r>
              <a:rPr lang="nl-BE" sz="1800" dirty="0" err="1"/>
              <a:t>vb</a:t>
            </a:r>
            <a:r>
              <a:rPr lang="nl-BE" sz="1800" dirty="0"/>
              <a:t> </a:t>
            </a:r>
            <a:r>
              <a:rPr lang="nl-BE" sz="1800" dirty="0" err="1"/>
              <a:t>Engie</a:t>
            </a:r>
            <a:r>
              <a:rPr lang="nl-BE" sz="1800" dirty="0"/>
              <a:t> (</a:t>
            </a:r>
            <a:r>
              <a:rPr lang="nl-BE" sz="1800" dirty="0" err="1"/>
              <a:t>Stellantis</a:t>
            </a:r>
            <a:r>
              <a:rPr lang="nl-BE" sz="1800" dirty="0"/>
              <a:t> neemt hierop bijvoorbeeld  commissies)</a:t>
            </a:r>
          </a:p>
          <a:p>
            <a:r>
              <a:rPr lang="nl-BE" sz="1800" dirty="0"/>
              <a:t>Ga niet voor de goedkoopste oplossing, wees voorzien dat dit het elektrische verhaal nog verder zal groeien (</a:t>
            </a:r>
            <a:r>
              <a:rPr lang="nl-BE" sz="1800" dirty="0" err="1"/>
              <a:t>vb</a:t>
            </a:r>
            <a:r>
              <a:rPr lang="nl-BE" sz="1800" dirty="0"/>
              <a:t> beter 2 aansluitpunten dan 1)</a:t>
            </a:r>
          </a:p>
          <a:p>
            <a:r>
              <a:rPr lang="nl-BE" sz="1800" dirty="0"/>
              <a:t>Laat je goed begeleiden!</a:t>
            </a:r>
          </a:p>
          <a:p>
            <a:r>
              <a:rPr lang="nl-BE" sz="1800" dirty="0"/>
              <a:t>Er zijn soms nog kosten nadien (abonnement, onderhoud, …)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432DE8-A63F-40C0-9B81-B0F4C3254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2" r="3" b="19304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962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CE9A2C-1BBC-4628-98DD-EE80C54D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Allemaal goed en wel, maar wat kost dit nu?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4682BC-A913-4723-BA32-3C5BF0DC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BE" sz="2400" b="0" i="0">
                <a:effectLst/>
                <a:latin typeface="Open Sans" panose="020B0606030504020204" pitchFamily="34" charset="0"/>
              </a:rPr>
              <a:t>De prijzen voor laadpalen worden bepaald door verschillende factoren. Gemiddeld kost een laadpaal </a:t>
            </a:r>
            <a:r>
              <a:rPr lang="nl-BE" sz="2400" b="1" i="0">
                <a:effectLst/>
                <a:latin typeface="Open Sans" panose="020B0606030504020204" pitchFamily="34" charset="0"/>
              </a:rPr>
              <a:t>tussen € 900 en € 3.500</a:t>
            </a:r>
            <a:r>
              <a:rPr lang="nl-BE" sz="2400" b="0" i="0">
                <a:effectLst/>
                <a:latin typeface="Open Sans" panose="020B0606030504020204" pitchFamily="34" charset="0"/>
              </a:rPr>
              <a:t> (afhankelijk van de capaciteit). Daarbij komt nog een installatiekost van zo'n € 1.000 en een jaarlijkse abonnementskost (€ 150 per jaar per laadpaal).</a:t>
            </a:r>
          </a:p>
          <a:p>
            <a:r>
              <a:rPr lang="nl-BE" sz="2400" b="0" i="0">
                <a:effectLst/>
                <a:latin typeface="Open Sans" panose="020B0606030504020204" pitchFamily="34" charset="0"/>
              </a:rPr>
              <a:t>Wist je dat je oplaadinfrastructuur een </a:t>
            </a:r>
            <a:r>
              <a:rPr lang="nl-BE" sz="2400" b="1" i="0">
                <a:effectLst/>
                <a:latin typeface="Open Sans" panose="020B0606030504020204" pitchFamily="34" charset="0"/>
              </a:rPr>
              <a:t>jaarlijks onderhoud</a:t>
            </a:r>
            <a:r>
              <a:rPr lang="nl-BE" sz="2400" b="0" i="0">
                <a:effectLst/>
                <a:latin typeface="Open Sans" panose="020B0606030504020204" pitchFamily="34" charset="0"/>
              </a:rPr>
              <a:t> vraagt? Tijdens zo'n onderhoud worden de laadpalen schoongemaakt, de functies getest &amp; de bedrading gecontroleerd. Bij heel wat beheerders is dat inbegrepen in de prijs. Vergeet de installatie ook niet (opnieuw) te </a:t>
            </a:r>
            <a:r>
              <a:rPr lang="nl-BE" sz="2400" b="1" i="0">
                <a:effectLst/>
                <a:latin typeface="Open Sans" panose="020B0606030504020204" pitchFamily="34" charset="0"/>
              </a:rPr>
              <a:t>laten keuren</a:t>
            </a:r>
            <a:r>
              <a:rPr lang="nl-BE" sz="2400" b="0" i="0">
                <a:effectLst/>
                <a:latin typeface="Open Sans" panose="020B0606030504020204" pitchFamily="34" charset="0"/>
              </a:rPr>
              <a:t>!</a:t>
            </a:r>
          </a:p>
          <a:p>
            <a:endParaRPr lang="nl-BE" sz="2400"/>
          </a:p>
        </p:txBody>
      </p:sp>
    </p:spTree>
    <p:extLst>
      <p:ext uri="{BB962C8B-B14F-4D97-AF65-F5344CB8AC3E}">
        <p14:creationId xmlns:p14="http://schemas.microsoft.com/office/powerpoint/2010/main" val="307493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9EDED6-45E8-430C-984F-DB1F3CB4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Richtprijzen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9D6E75E-9D16-496F-98DA-A92F03B8BB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1567" y="2798957"/>
            <a:ext cx="5724039" cy="281334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458A82C-0146-44A2-956D-CFFA7C3F97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45074" y="2698595"/>
            <a:ext cx="5632537" cy="266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010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499</Words>
  <Application>Microsoft Office PowerPoint</Application>
  <PresentationFormat>Breedbeeld</PresentationFormat>
  <Paragraphs>54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Kantoorthema</vt:lpstr>
      <vt:lpstr>Laadpalen</vt:lpstr>
      <vt:lpstr>Het einde van een tijdperk</vt:lpstr>
      <vt:lpstr>Deadline 2026  Tegen 2026 wil de regering dat alle nieuwe bedrijfswagens broeikasvrij - en dus elektrisch zijn.   Wat betekent dit concreet? </vt:lpstr>
      <vt:lpstr>verkoop EV in België/2021 =&gt; 97.000 EV Ook de gewone burger rijdt nu elektrisch!</vt:lpstr>
      <vt:lpstr>Een paaltje bijzetten, wat kan dat inhouden…</vt:lpstr>
      <vt:lpstr>Moet ik dit eigenlijk wel doen?</vt:lpstr>
      <vt:lpstr>Valkuilen </vt:lpstr>
      <vt:lpstr>Allemaal goed en wel, maar wat kost dit nu?</vt:lpstr>
      <vt:lpstr>Richtprijzen</vt:lpstr>
      <vt:lpstr>PowerPoint-presentatie</vt:lpstr>
      <vt:lpstr>Bijkomende kosten</vt:lpstr>
      <vt:lpstr>PowerPoint-presentatie</vt:lpstr>
      <vt:lpstr>Wat zijn de voordelen nu?</vt:lpstr>
      <vt:lpstr>Ze praten veel over de verandering van het klimaat, draag ook uw steentje bij!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Laadpalen</dc:title>
  <dc:creator>Showroom - Leplae Oostende</dc:creator>
  <cp:lastModifiedBy>Showroom - Leplae Oostende</cp:lastModifiedBy>
  <cp:revision>9</cp:revision>
  <dcterms:created xsi:type="dcterms:W3CDTF">2021-09-20T08:51:48Z</dcterms:created>
  <dcterms:modified xsi:type="dcterms:W3CDTF">2021-09-20T16:29:56Z</dcterms:modified>
</cp:coreProperties>
</file>