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258" r:id="rId4"/>
    <p:sldId id="324" r:id="rId5"/>
    <p:sldId id="326" r:id="rId6"/>
    <p:sldId id="327" r:id="rId7"/>
    <p:sldId id="310" r:id="rId8"/>
    <p:sldId id="322" r:id="rId9"/>
    <p:sldId id="328" r:id="rId10"/>
    <p:sldId id="329" r:id="rId11"/>
    <p:sldId id="330" r:id="rId12"/>
    <p:sldId id="331" r:id="rId13"/>
    <p:sldId id="325" r:id="rId14"/>
    <p:sldId id="333" r:id="rId15"/>
    <p:sldId id="332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04071-1427-47CB-8FAF-88E6433D5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A4BA99-3FD0-41C8-B7B5-5CE74C81F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38931F-8F86-469F-951B-63E8B434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72FDCE-9023-48E3-B4EA-65AB10EB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9F675F-38AD-41CF-AE14-429F0CCB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4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D693B-CFB8-4357-8D36-15502D29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4B4F8F-A259-4E19-983C-17E283976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B66CF0-CB95-4DC8-B869-CF34FDE0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6FCEB2-DF45-47D3-A71F-D99A72F6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F76B38-4975-4FF5-B06C-396214D8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75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BF8BD9F-374F-46E1-97E4-BA1B29584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0E0667-325A-4942-AE6F-21396BDF9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EB6DD-2D38-4E9F-80A9-CAEC3B9C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1D2C8A-2086-4846-A1CD-1F6685C7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58C943-AE34-463F-8F44-C816835E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15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164B-F215-4BED-BF3A-E11393A1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2AAC72-1A06-4A21-BF0B-9C6462B99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42114-0DE1-487D-9E04-E2CFD102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3937A-109C-487E-BAB8-E0CF95A9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DACEAC-9F72-42D5-8AC3-C33C5640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62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D952D-3BCD-448F-AE0B-B0A2CF1B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D1F8C3-3100-446E-B0E9-5F2CC1087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D8A0D-EED0-4659-BF1A-A5CC21C9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18E0D6-3E17-4C3B-B518-2E61D8BA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C4D4E1-E118-4E53-AA32-7A7BAE98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774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BAC32-599D-418F-AEC3-EE15FA4E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490967-4F5D-42F8-8D38-74392E8B9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19FF6A-E5EA-4A26-AEE2-99D9F3CC9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F534CC-6574-4585-B789-E15A0215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635D7E-75BA-4A22-99A0-F8FDFF00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9B2381-6FB7-4F86-9A4A-30143356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683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84075-C191-4FF4-AEA7-14DF6A76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F281BC-3673-455A-BEF2-45D444F83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BE7259-58F6-4032-B641-133DA3C6D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9F2764-3740-441B-AE97-B8ADE01D4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B80165D-BD8E-4F5C-80D4-CD3C4DC2F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CC4574D-EA6D-47F0-AA3F-304223BD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2F0D759-1B4A-4F5B-A993-7815C65F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02154F-215C-4F93-BC28-968EEBE7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94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6B776-ED4B-4F41-BB99-B6F31FD7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5FBDD1-CAB7-43FE-A430-37F2FEF9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2151EA-8A52-4C9D-AA1D-F1EB1DA0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9026F9-C101-4E63-95DB-75BF6EBD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2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C9F32B-EA3D-4A78-A03B-88AE4CF8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AEAEB5E-D1A2-4672-9765-F2BD85DD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6174C9-8F1F-440B-94ED-81B46D6C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805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CECF7-3BBD-4923-A699-A09CBC86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7B5DAE-43E1-416C-A482-70D08AEA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4F5029-1BDC-4CEC-9F4A-EA771505B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D9996E-545A-498F-B6FC-1C78B1B3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E9EA70-89AC-426B-A7FB-2E903F6B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843E55-7B81-4245-B2F8-9B76813C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2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6D6EAB-412E-4750-A0EB-0BB6F1E4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9DCB532-FA25-43C1-A5B9-B403532DC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9C8CB5-8833-4B7E-A6B6-EF443868B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1B90C1-6877-4B29-A5C7-7ECE0ACE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C4054F-B4DD-4348-B4EC-272403FD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9375CB-66AB-4317-9444-153ED9F8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36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DEABA9-0103-47D4-BB84-9E230645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D474EE0-0298-4C20-B6B5-78FE915F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3273EE-2AB2-4382-9BE7-2E5363F71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6FBF-0637-49F2-8CB5-A901D22D4F2F}" type="datetimeFigureOut">
              <a:rPr lang="nl-BE" smtClean="0"/>
              <a:t>5/11/2021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4651D0-9A7C-4FF9-952F-92F511128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11E887-997D-4BF8-B664-110553DB2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8470-2798-4C7E-B4E1-0E81DEC271D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33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nslandcirculair.b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nslandcirculair.b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F891CB6E-4BB9-4B7D-9304-28A463170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85000" lnSpcReduction="20000"/>
          </a:bodyPr>
          <a:lstStyle/>
          <a:p>
            <a:endParaRPr lang="nl-BE" dirty="0">
              <a:solidFill>
                <a:srgbClr val="FFFFFF"/>
              </a:solidFill>
            </a:endParaRPr>
          </a:p>
          <a:p>
            <a:r>
              <a:rPr lang="nl-BE" dirty="0">
                <a:solidFill>
                  <a:srgbClr val="FFFFFF"/>
                </a:solidFill>
              </a:rPr>
              <a:t>Maandag 8 november 2021 @ ‘t Veer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31FF4D-FA21-45A0-8D63-EDCA43808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3539430"/>
            <a:ext cx="6105194" cy="2031055"/>
          </a:xfrm>
        </p:spPr>
        <p:txBody>
          <a:bodyPr>
            <a:normAutofit fontScale="90000"/>
          </a:bodyPr>
          <a:lstStyle/>
          <a:p>
            <a:br>
              <a:rPr lang="nl-BE" sz="5100" dirty="0">
                <a:solidFill>
                  <a:srgbClr val="FFFFFF"/>
                </a:solidFill>
              </a:rPr>
            </a:br>
            <a:br>
              <a:rPr lang="nl-BE" sz="5100" dirty="0">
                <a:solidFill>
                  <a:srgbClr val="FFFFFF"/>
                </a:solidFill>
              </a:rPr>
            </a:br>
            <a:r>
              <a:rPr lang="nl-BE" sz="5100" dirty="0">
                <a:solidFill>
                  <a:srgbClr val="FFFFFF"/>
                </a:solidFill>
              </a:rPr>
              <a:t>Platform Grensland Menen-Wervik</a:t>
            </a:r>
            <a:br>
              <a:rPr lang="nl-BE" sz="5100" dirty="0">
                <a:solidFill>
                  <a:srgbClr val="FFFFFF"/>
                </a:solidFill>
              </a:rPr>
            </a:br>
            <a:br>
              <a:rPr lang="nl-BE" sz="5100" dirty="0">
                <a:solidFill>
                  <a:srgbClr val="FFFFFF"/>
                </a:solidFill>
              </a:rPr>
            </a:br>
            <a:r>
              <a:rPr lang="nl-BE" sz="5100" dirty="0">
                <a:solidFill>
                  <a:srgbClr val="FFFFFF"/>
                </a:solidFill>
              </a:rPr>
              <a:t> </a:t>
            </a:r>
            <a:r>
              <a:rPr lang="nl-BE" sz="5100" b="1" dirty="0" err="1">
                <a:solidFill>
                  <a:srgbClr val="FFFFFF"/>
                </a:solidFill>
              </a:rPr>
              <a:t>Vlarema</a:t>
            </a:r>
            <a:r>
              <a:rPr lang="nl-BE" sz="5100" b="1" dirty="0">
                <a:solidFill>
                  <a:srgbClr val="FFFFFF"/>
                </a:solidFill>
              </a:rPr>
              <a:t> 8: wijzigingen en implicaties</a:t>
            </a:r>
            <a:br>
              <a:rPr lang="nl-BE" sz="5100" dirty="0">
                <a:solidFill>
                  <a:srgbClr val="FFFFFF"/>
                </a:solidFill>
              </a:rPr>
            </a:br>
            <a:br>
              <a:rPr lang="nl-BE" sz="5100" dirty="0">
                <a:solidFill>
                  <a:srgbClr val="FFFFFF"/>
                </a:solidFill>
              </a:rPr>
            </a:br>
            <a:endParaRPr lang="nl-BE" sz="5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4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</a:t>
            </a:r>
            <a:r>
              <a:rPr lang="nl-BE" sz="4000" dirty="0" err="1">
                <a:solidFill>
                  <a:srgbClr val="FFFFFF"/>
                </a:solidFill>
              </a:rPr>
              <a:t>KeeP</a:t>
            </a:r>
            <a:r>
              <a:rPr lang="nl-BE" sz="4000" dirty="0">
                <a:solidFill>
                  <a:srgbClr val="FFFFFF"/>
                </a:solidFill>
              </a:rPr>
              <a:t> </a:t>
            </a:r>
            <a:r>
              <a:rPr lang="nl-BE" sz="4000" dirty="0" err="1">
                <a:solidFill>
                  <a:srgbClr val="FFFFFF"/>
                </a:solidFill>
              </a:rPr>
              <a:t>it</a:t>
            </a:r>
            <a:r>
              <a:rPr lang="nl-BE" sz="4000" dirty="0">
                <a:solidFill>
                  <a:srgbClr val="FFFFFF"/>
                </a:solidFill>
              </a:rPr>
              <a:t> Clean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5" y="2613657"/>
            <a:ext cx="9901150" cy="35258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nl-BE" sz="2000" dirty="0"/>
              <a:t>Derde zwerfvuilopruimactie achter de rug met detectie en analyse van waar, wat en hoeveel</a:t>
            </a:r>
          </a:p>
          <a:p>
            <a:pPr>
              <a:buFontTx/>
              <a:buChar char="-"/>
            </a:pPr>
            <a:r>
              <a:rPr lang="nl-BE" sz="2000" dirty="0"/>
              <a:t>Samenwerking met Veerkracht 4</a:t>
            </a:r>
          </a:p>
          <a:p>
            <a:pPr marL="0" indent="0">
              <a:buNone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b="1" dirty="0"/>
              <a:t>Toekomst</a:t>
            </a:r>
            <a:r>
              <a:rPr lang="nl-BE" sz="2000" dirty="0"/>
              <a:t>: met medewerkers bedrijven samenwerken om toegewezen zone      onder een via soort ‘peterschap’ zelf te ‘cleanen’ en er toezicht op te houden (</a:t>
            </a:r>
            <a:r>
              <a:rPr lang="nl-BE" sz="2000" dirty="0" err="1"/>
              <a:t>vb</a:t>
            </a:r>
            <a:r>
              <a:rPr lang="nl-BE" sz="2000" dirty="0"/>
              <a:t> Woodstoxx)</a:t>
            </a:r>
          </a:p>
          <a:p>
            <a:pPr marL="0" indent="0">
              <a:buNone/>
            </a:pPr>
            <a:r>
              <a:rPr lang="nl-BE" sz="2000" dirty="0"/>
              <a:t>-   Interesse als bedrijf ?: graag seintje !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42" y="5100729"/>
            <a:ext cx="3768033" cy="16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tekst, teken&#10;&#10;Automatisch gegenereerde beschrijving">
            <a:extLst>
              <a:ext uri="{FF2B5EF4-FFF2-40B4-BE49-F238E27FC236}">
                <a16:creationId xmlns:a16="http://schemas.microsoft.com/office/drawing/2014/main" id="{08977025-5409-4907-8E93-A19AEDD8F6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10266" r="14678" b="72624"/>
          <a:stretch/>
        </p:blipFill>
        <p:spPr bwMode="auto">
          <a:xfrm>
            <a:off x="9364824" y="3442934"/>
            <a:ext cx="2589530" cy="1123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87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PC Solidarity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5" y="2766246"/>
            <a:ext cx="9901150" cy="2995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-   Inzameling IT-materiaal ten voordele van </a:t>
            </a:r>
            <a:r>
              <a:rPr lang="nl-NL" sz="2000" b="1" dirty="0">
                <a:solidFill>
                  <a:srgbClr val="000000"/>
                </a:solidFill>
              </a:rPr>
              <a:t>DigitalforYouth.be </a:t>
            </a:r>
            <a:r>
              <a:rPr lang="nl-NL" sz="2000" dirty="0">
                <a:solidFill>
                  <a:srgbClr val="000000"/>
                </a:solidFill>
              </a:rPr>
              <a:t>via </a:t>
            </a:r>
            <a:r>
              <a:rPr lang="nl-NL" sz="2000" dirty="0" err="1">
                <a:solidFill>
                  <a:srgbClr val="000000"/>
                </a:solidFill>
              </a:rPr>
              <a:t>Recylec</a:t>
            </a:r>
            <a:endParaRPr lang="nl-NL" sz="20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MET professionele garantie van wissen alle bestanden !!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Medewerking Koning Boudewijnstichting voor toewijzing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    </a:t>
            </a:r>
            <a:r>
              <a:rPr lang="nl-NL" sz="2000" dirty="0" err="1">
                <a:solidFill>
                  <a:srgbClr val="000000"/>
                </a:solidFill>
              </a:rPr>
              <a:t>gerefurbishte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PC’s</a:t>
            </a:r>
            <a:r>
              <a:rPr lang="nl-NL" sz="2000" dirty="0">
                <a:solidFill>
                  <a:srgbClr val="000000"/>
                </a:solidFill>
              </a:rPr>
              <a:t> aan scholen e.d.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Eerste oplevering van gedoneerde </a:t>
            </a:r>
            <a:r>
              <a:rPr lang="nl-NL" sz="2000" dirty="0" err="1">
                <a:solidFill>
                  <a:srgbClr val="000000"/>
                </a:solidFill>
              </a:rPr>
              <a:t>PC’s</a:t>
            </a:r>
            <a:r>
              <a:rPr lang="nl-NL" sz="2000" dirty="0">
                <a:solidFill>
                  <a:srgbClr val="000000"/>
                </a:solidFill>
              </a:rPr>
              <a:t>, morgen 9 november</a:t>
            </a:r>
          </a:p>
          <a:p>
            <a:pPr>
              <a:buFontTx/>
              <a:buChar char="-"/>
            </a:pPr>
            <a:r>
              <a:rPr lang="nl-BE" sz="2000" dirty="0">
                <a:solidFill>
                  <a:srgbClr val="000000"/>
                </a:solidFill>
              </a:rPr>
              <a:t>Samenwerking met o.a.  </a:t>
            </a:r>
            <a:r>
              <a:rPr lang="nl-BE" sz="2000" dirty="0" err="1">
                <a:solidFill>
                  <a:srgbClr val="000000"/>
                </a:solidFill>
              </a:rPr>
              <a:t>Ec</a:t>
            </a:r>
            <a:r>
              <a:rPr lang="nl-BE" sz="2000" dirty="0">
                <a:solidFill>
                  <a:srgbClr val="000000"/>
                </a:solidFill>
              </a:rPr>
              <a:t>. Huis Oostende en BT in  Z-W Vlaanderen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39" y="5034865"/>
            <a:ext cx="3274572" cy="14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gitalForYouth.be Logo">
            <a:extLst>
              <a:ext uri="{FF2B5EF4-FFF2-40B4-BE49-F238E27FC236}">
                <a16:creationId xmlns:a16="http://schemas.microsoft.com/office/drawing/2014/main" id="{607194C4-5C21-42F0-8B84-45ADD616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75" y="5266418"/>
            <a:ext cx="5185394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4C85B1-4D36-4E9A-867B-A802D6BFD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122" y="2564705"/>
            <a:ext cx="2576180" cy="23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Plastic Switch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25" y="2906494"/>
            <a:ext cx="9901150" cy="299593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In samenwerking met </a:t>
            </a:r>
            <a:r>
              <a:rPr lang="nl-NL" sz="2000" dirty="0" err="1">
                <a:solidFill>
                  <a:srgbClr val="000000"/>
                </a:solidFill>
              </a:rPr>
              <a:t>Vanheede</a:t>
            </a:r>
            <a:r>
              <a:rPr lang="nl-NL" sz="2000" dirty="0">
                <a:solidFill>
                  <a:srgbClr val="000000"/>
                </a:solidFill>
              </a:rPr>
              <a:t>: oplossing om 6 verschillende plastic-fracties selectief in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    te zamelen in aparte zakken en gezamenlijk op te halen met PMD-fractie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-  14-daagse </a:t>
            </a:r>
            <a:r>
              <a:rPr lang="nl-NL" sz="2000" dirty="0" err="1">
                <a:solidFill>
                  <a:srgbClr val="000000"/>
                </a:solidFill>
              </a:rPr>
              <a:t>ophaling</a:t>
            </a: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-  </a:t>
            </a:r>
            <a:r>
              <a:rPr lang="nl-NL" sz="2000" dirty="0" err="1">
                <a:solidFill>
                  <a:srgbClr val="000000"/>
                </a:solidFill>
              </a:rPr>
              <a:t>Proefbox</a:t>
            </a:r>
            <a:r>
              <a:rPr lang="nl-NL" sz="2000" dirty="0">
                <a:solidFill>
                  <a:srgbClr val="000000"/>
                </a:solidFill>
              </a:rPr>
              <a:t> nog te bekomen 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64" y="4672032"/>
            <a:ext cx="3768033" cy="16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6351DB0-A2F4-4873-9ED2-B53D161F4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554" y="4654522"/>
            <a:ext cx="3531744" cy="17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9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KGA-</a:t>
            </a:r>
            <a:r>
              <a:rPr lang="nl-BE" sz="4000" dirty="0" err="1">
                <a:solidFill>
                  <a:srgbClr val="FFFFFF"/>
                </a:solidFill>
              </a:rPr>
              <a:t>ophaling</a:t>
            </a:r>
            <a:r>
              <a:rPr lang="nl-BE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AutoShape 12" descr="Trevion">
            <a:extLst>
              <a:ext uri="{FF2B5EF4-FFF2-40B4-BE49-F238E27FC236}">
                <a16:creationId xmlns:a16="http://schemas.microsoft.com/office/drawing/2014/main" id="{2C4F47D6-EB49-4D81-B422-C35B03294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E39045-EB8B-4153-8823-DD3F5D85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90" y="4801443"/>
            <a:ext cx="3767655" cy="167044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402F9D6-C6DC-4166-A0DF-583A73E31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83" y="2867907"/>
            <a:ext cx="2543294" cy="17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2B33B4D-2D91-4CAD-B8FA-CEF48FC8CAF1}"/>
              </a:ext>
            </a:extLst>
          </p:cNvPr>
          <p:cNvSpPr txBox="1"/>
          <p:nvPr/>
        </p:nvSpPr>
        <p:spPr>
          <a:xfrm>
            <a:off x="1313304" y="3054926"/>
            <a:ext cx="5202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samenwerking met POM West-Vlaanderen</a:t>
            </a:r>
          </a:p>
          <a:p>
            <a:endParaRPr lang="nl-NL" sz="2400" dirty="0"/>
          </a:p>
          <a:p>
            <a:r>
              <a:rPr lang="nl-NL" sz="2400" dirty="0"/>
              <a:t>Datum volgende KGA </a:t>
            </a:r>
            <a:r>
              <a:rPr lang="nl-NL" sz="2400" dirty="0" err="1"/>
              <a:t>ophalingsronde</a:t>
            </a:r>
            <a:endParaRPr lang="nl-NL" sz="2400" dirty="0"/>
          </a:p>
          <a:p>
            <a:endParaRPr lang="nl-NL" sz="2400" dirty="0"/>
          </a:p>
          <a:p>
            <a:r>
              <a:rPr lang="nl-NL" sz="2400" b="1" dirty="0"/>
              <a:t>7 December 2021</a:t>
            </a:r>
          </a:p>
          <a:p>
            <a:endParaRPr lang="nl-NL" sz="2400" dirty="0"/>
          </a:p>
          <a:p>
            <a:r>
              <a:rPr lang="nl-NL" sz="2400" dirty="0"/>
              <a:t>Inschrijven voor 23 november is noodzakelijk -  via POM website !</a:t>
            </a:r>
            <a:endParaRPr lang="nl-BE" sz="24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56C21F-D8C2-4A5A-A4D2-7F8063D19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58" y="2867907"/>
            <a:ext cx="1734064" cy="1734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66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Communicatie </a:t>
            </a:r>
          </a:p>
        </p:txBody>
      </p:sp>
      <p:sp>
        <p:nvSpPr>
          <p:cNvPr id="7" name="AutoShape 12" descr="Trevion">
            <a:extLst>
              <a:ext uri="{FF2B5EF4-FFF2-40B4-BE49-F238E27FC236}">
                <a16:creationId xmlns:a16="http://schemas.microsoft.com/office/drawing/2014/main" id="{2C4F47D6-EB49-4D81-B422-C35B03294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B33B4D-2D91-4CAD-B8FA-CEF48FC8CAF1}"/>
              </a:ext>
            </a:extLst>
          </p:cNvPr>
          <p:cNvSpPr txBox="1"/>
          <p:nvPr/>
        </p:nvSpPr>
        <p:spPr>
          <a:xfrm>
            <a:off x="1313304" y="3054926"/>
            <a:ext cx="520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592EF6-5F49-475F-B372-FEB9A0CF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64" y="2906494"/>
            <a:ext cx="5811982" cy="2868862"/>
          </a:xfrm>
        </p:spPr>
        <p:txBody>
          <a:bodyPr/>
          <a:lstStyle/>
          <a:p>
            <a:r>
              <a:rPr lang="nl-BE" dirty="0"/>
              <a:t>Website : </a:t>
            </a:r>
            <a:r>
              <a:rPr lang="nl-BE" dirty="0">
                <a:hlinkClick r:id="rId3"/>
              </a:rPr>
              <a:t>www.grenslandcirculair.be</a:t>
            </a:r>
            <a:endParaRPr lang="nl-BE" dirty="0"/>
          </a:p>
          <a:p>
            <a:r>
              <a:rPr lang="nl-BE" dirty="0"/>
              <a:t>LinkdIn</a:t>
            </a:r>
          </a:p>
          <a:p>
            <a:r>
              <a:rPr lang="nl-BE" dirty="0"/>
              <a:t>Nieuwsbrieven </a:t>
            </a:r>
          </a:p>
          <a:p>
            <a:r>
              <a:rPr lang="nl-BE" dirty="0"/>
              <a:t>Project in beeld : </a:t>
            </a:r>
          </a:p>
          <a:p>
            <a:pPr lvl="1"/>
            <a:r>
              <a:rPr lang="nl-BE" dirty="0"/>
              <a:t>www.iedereencirculair.be</a:t>
            </a:r>
          </a:p>
          <a:p>
            <a:pPr lvl="1"/>
            <a:r>
              <a:rPr lang="nl-BE" dirty="0"/>
              <a:t>Initiatief van Group </a:t>
            </a:r>
            <a:r>
              <a:rPr lang="nl-BE" dirty="0" err="1"/>
              <a:t>Casier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FE815BF-A96B-4DC2-90A5-0C49A31EF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91" y="2495450"/>
            <a:ext cx="4928057" cy="41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8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 afvalkalender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5" y="2766246"/>
            <a:ext cx="9901150" cy="299593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Binnenkort driemaandelijkse afvalkalender met ophaaldagen </a:t>
            </a:r>
          </a:p>
          <a:p>
            <a:pPr marL="457200" lvl="1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van alle fracties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KGA, afgeschreven meubilair, elektro, massief hout, …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Infodagen als geheugensteun</a:t>
            </a:r>
          </a:p>
          <a:p>
            <a:pPr>
              <a:buFontTx/>
              <a:buChar char="-"/>
            </a:pPr>
            <a:r>
              <a:rPr lang="nl-NL" sz="2000" dirty="0">
                <a:solidFill>
                  <a:srgbClr val="000000"/>
                </a:solidFill>
              </a:rPr>
              <a:t>Uithangen in bedrijf ! 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98" y="4742404"/>
            <a:ext cx="3768033" cy="16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BE1F3CE-B27E-456B-AEA4-6A5692E3C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978" y="1729867"/>
            <a:ext cx="3406435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8DC231-9EA4-4DDD-B6C6-D2B913F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18729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nl-BE" sz="4000" dirty="0">
                <a:solidFill>
                  <a:srgbClr val="FFFFFF"/>
                </a:solidFill>
              </a:rPr>
              <a:t>Welkom.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93789"/>
            <a:ext cx="10515600" cy="35944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BE" dirty="0"/>
              <a:t>Verwelkoming deelnemers door Herman Wenes, </a:t>
            </a:r>
            <a:r>
              <a:rPr lang="nl-BE" dirty="0" err="1"/>
              <a:t>parkmanager</a:t>
            </a:r>
            <a:r>
              <a:rPr lang="nl-BE" dirty="0"/>
              <a:t> Platform</a:t>
            </a:r>
          </a:p>
          <a:p>
            <a:pPr marL="0" indent="0">
              <a:buNone/>
            </a:pPr>
            <a:r>
              <a:rPr lang="nl-BE" dirty="0"/>
              <a:t>Verwelkoming sprekers en dank voor getuigenissen van collega’s</a:t>
            </a:r>
          </a:p>
          <a:p>
            <a:pPr marL="0" indent="0">
              <a:buNone/>
            </a:pPr>
            <a:r>
              <a:rPr lang="nl-BE" dirty="0"/>
              <a:t>Dank aan ‘t Veer voor gebruik vergaderzaal </a:t>
            </a:r>
          </a:p>
          <a:p>
            <a:pPr marL="0" indent="0">
              <a:buNone/>
            </a:pPr>
            <a:r>
              <a:rPr lang="nl-BE" dirty="0"/>
              <a:t>Korte toelichting </a:t>
            </a:r>
            <a:r>
              <a:rPr lang="nl-BE" dirty="0" err="1"/>
              <a:t>‘Grensland</a:t>
            </a:r>
            <a:r>
              <a:rPr lang="nl-BE" dirty="0"/>
              <a:t> is Circulair’, Herman Wenes; Parkmanager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b="1" u="sng" dirty="0"/>
              <a:t>Praktische afspraken en timing:</a:t>
            </a:r>
          </a:p>
          <a:p>
            <a:pPr>
              <a:buFontTx/>
              <a:buChar char="-"/>
            </a:pPr>
            <a:r>
              <a:rPr lang="nl-BE" dirty="0"/>
              <a:t>Gsm uit</a:t>
            </a:r>
          </a:p>
          <a:p>
            <a:pPr>
              <a:buFontTx/>
              <a:buChar char="-"/>
            </a:pPr>
            <a:r>
              <a:rPr lang="nl-BE" dirty="0"/>
              <a:t>Eerst toelichtingen van sprekers. Pas daarna Q&amp;A</a:t>
            </a:r>
          </a:p>
          <a:p>
            <a:pPr>
              <a:buFontTx/>
              <a:buChar char="-"/>
            </a:pPr>
            <a:r>
              <a:rPr lang="nl-BE" dirty="0"/>
              <a:t>Sprekers zullen afronden tegen 13u45 max</a:t>
            </a:r>
          </a:p>
          <a:p>
            <a:pPr>
              <a:buFontTx/>
              <a:buChar char="-"/>
            </a:pPr>
            <a:r>
              <a:rPr lang="nl-BE" dirty="0"/>
              <a:t>Q&amp;A van 13u45 tot 14u00</a:t>
            </a:r>
          </a:p>
          <a:p>
            <a:pPr>
              <a:buFontTx/>
              <a:buChar char="-"/>
            </a:pPr>
            <a:r>
              <a:rPr lang="nl-BE" dirty="0"/>
              <a:t>Daarna mogelijkheid tot netwerking met sprekers en collega’s </a:t>
            </a:r>
          </a:p>
          <a:p>
            <a:pPr>
              <a:buFontTx/>
              <a:buChar char="-"/>
            </a:pPr>
            <a:r>
              <a:rPr lang="nl-BE" dirty="0"/>
              <a:t>Zijn er bezwaren tot het nemen van foto’s  en het gebruiken van e-mail adressen voor o.a. Nieuwsbrief Grensland ? (privacy)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endParaRPr lang="fr-BE" dirty="0"/>
          </a:p>
          <a:p>
            <a:pPr>
              <a:buFontTx/>
              <a:buChar char="-"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857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het project 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624" y="2791012"/>
            <a:ext cx="9901150" cy="2995934"/>
          </a:xfrm>
        </p:spPr>
        <p:txBody>
          <a:bodyPr>
            <a:normAutofit/>
          </a:bodyPr>
          <a:lstStyle/>
          <a:p>
            <a:endParaRPr lang="nl-B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7CA10FF7-9681-4128-AFCB-9513DA2F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43" y="2906494"/>
            <a:ext cx="81343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4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</a:t>
            </a:r>
            <a:br>
              <a:rPr lang="nl-BE" sz="4000" dirty="0">
                <a:solidFill>
                  <a:srgbClr val="FFFFFF"/>
                </a:solidFill>
              </a:rPr>
            </a:br>
            <a:r>
              <a:rPr lang="nl-BE" sz="4000" dirty="0">
                <a:solidFill>
                  <a:srgbClr val="FFFFFF"/>
                </a:solidFill>
              </a:rPr>
              <a:t> doel en partners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5" y="2766246"/>
            <a:ext cx="9901150" cy="2995934"/>
          </a:xfrm>
        </p:spPr>
        <p:txBody>
          <a:bodyPr>
            <a:normAutofit/>
          </a:bodyPr>
          <a:lstStyle/>
          <a:p>
            <a:endParaRPr lang="nl-B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69" y="2616833"/>
            <a:ext cx="4545013" cy="20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3E7140-6622-45C3-83BC-D4E38770B0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19" y="2528886"/>
            <a:ext cx="2898744" cy="2165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18E52CE-F4B9-4C8C-81AA-F91E7C2B4C4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5018" y="5099900"/>
            <a:ext cx="10616540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collectieve acties op bedrijventerrein Grensland Menen-Wervik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4" y="2766245"/>
            <a:ext cx="10207385" cy="32650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2000" dirty="0"/>
              <a:t>Bedrijven informeren en begeleiden op vlak van wetgeving sorteerverplichtingen</a:t>
            </a:r>
          </a:p>
          <a:p>
            <a:pPr marL="0" indent="0">
              <a:buNone/>
            </a:pPr>
            <a:r>
              <a:rPr lang="nl-BE" sz="2000" dirty="0" err="1"/>
              <a:t>Reduce</a:t>
            </a:r>
            <a:r>
              <a:rPr lang="nl-BE" sz="2000" dirty="0"/>
              <a:t>, </a:t>
            </a:r>
            <a:r>
              <a:rPr lang="nl-BE" sz="2000" dirty="0" err="1"/>
              <a:t>Reuse</a:t>
            </a:r>
            <a:r>
              <a:rPr lang="nl-BE" sz="2000" dirty="0"/>
              <a:t> en Recycle en tenslotte </a:t>
            </a:r>
            <a:r>
              <a:rPr lang="nl-BE" sz="2000" dirty="0" err="1"/>
              <a:t>Upcycle</a:t>
            </a:r>
            <a:endParaRPr lang="nl-BE" sz="2000" dirty="0"/>
          </a:p>
          <a:p>
            <a:pPr marL="0" indent="0">
              <a:buNone/>
            </a:pPr>
            <a:r>
              <a:rPr lang="nl-BE" sz="2000" dirty="0"/>
              <a:t>Bijdrage leveren aan circulaire economie</a:t>
            </a:r>
          </a:p>
          <a:p>
            <a:pPr marL="0" indent="0">
              <a:buNone/>
            </a:pPr>
            <a:r>
              <a:rPr lang="nl-BE" sz="2000" dirty="0"/>
              <a:t>Duurzaamheid van het terrein en zijn bedrijven verbeteren</a:t>
            </a:r>
          </a:p>
          <a:p>
            <a:pPr marL="0" indent="0">
              <a:buNone/>
            </a:pPr>
            <a:r>
              <a:rPr lang="nl-BE" sz="2000" dirty="0"/>
              <a:t>Creëren van extra tewerkstelling in de sociale economie </a:t>
            </a:r>
          </a:p>
          <a:p>
            <a:pPr marL="0" indent="0">
              <a:buNone/>
            </a:pPr>
            <a:r>
              <a:rPr lang="nl-BE" sz="2000" dirty="0"/>
              <a:t>Kortom: FUTURE PROOF !!!</a:t>
            </a:r>
          </a:p>
          <a:p>
            <a:pPr marL="0" indent="0">
              <a:buNone/>
            </a:pPr>
            <a:r>
              <a:rPr lang="nl-BE" sz="2000" dirty="0"/>
              <a:t>Alle info op: </a:t>
            </a:r>
            <a:r>
              <a:rPr lang="nl-BE" sz="2000" dirty="0">
                <a:hlinkClick r:id="rId3"/>
              </a:rPr>
              <a:t>www.grenslandcirculair.be</a:t>
            </a:r>
            <a:r>
              <a:rPr lang="nl-BE" sz="2000" dirty="0"/>
              <a:t> en </a:t>
            </a:r>
            <a:r>
              <a:rPr lang="nl-BE" sz="2000" dirty="0" err="1"/>
              <a:t>linkedIn</a:t>
            </a:r>
            <a:r>
              <a:rPr lang="nl-BE" sz="2000" dirty="0"/>
              <a:t> pagina</a:t>
            </a:r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20" y="3802882"/>
            <a:ext cx="3768033" cy="16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3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uw medewerking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5" y="2766246"/>
            <a:ext cx="9901150" cy="2995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nl-BE" sz="2000" dirty="0"/>
              <a:t>Geef naam en coördinaten van de contactpersoon in je bedrijf i.v.m. milieu en duurzaam ondernemen door !</a:t>
            </a:r>
          </a:p>
          <a:p>
            <a:pPr>
              <a:buFontTx/>
              <a:buChar char="-"/>
            </a:pPr>
            <a:r>
              <a:rPr lang="nl-BE" sz="2000" dirty="0"/>
              <a:t>Bij eenmalige of structurele materialenstromen zonder directe oplossing:</a:t>
            </a:r>
          </a:p>
          <a:p>
            <a:pPr marL="0" indent="0">
              <a:buNone/>
            </a:pPr>
            <a:r>
              <a:rPr lang="nl-BE" sz="2000" dirty="0"/>
              <a:t>    contacteer ons, we helpen zoeken naar een </a:t>
            </a:r>
            <a:r>
              <a:rPr lang="nl-BE" sz="2000" b="1" dirty="0"/>
              <a:t>partnermatch</a:t>
            </a:r>
            <a:r>
              <a:rPr lang="nl-BE" sz="2000" dirty="0"/>
              <a:t> !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54" y="4363501"/>
            <a:ext cx="3768033" cy="16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0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3214FA-35F8-462B-A79E-8C655E47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Agenda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6EE8EC-7299-4515-9C55-8D3A6958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463" y="478115"/>
            <a:ext cx="6927537" cy="721421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nl-B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12u00: Verwelkoming en situering project “Grensland is Circulair”</a:t>
            </a:r>
          </a:p>
          <a:p>
            <a:pPr algn="just"/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12u15: </a:t>
            </a:r>
            <a:r>
              <a:rPr lang="nl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Vlarema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 8: Astrid De Man, OVAM</a:t>
            </a:r>
          </a:p>
          <a:p>
            <a:pPr algn="just"/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12u30: </a:t>
            </a:r>
            <a:r>
              <a:rPr lang="nl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Practische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 toepassing afvalophaler </a:t>
            </a:r>
            <a:r>
              <a:rPr lang="nl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Vanheede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: Kim Delvoye.</a:t>
            </a:r>
          </a:p>
          <a:p>
            <a:pPr algn="just"/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12u45: G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etuigenissen: </a:t>
            </a:r>
            <a:r>
              <a:rPr lang="nl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Thule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, Hofkip en </a:t>
            </a:r>
            <a:r>
              <a:rPr lang="nl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Eutropius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13u00: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 Wat kan op recyclageparken: Kristof Moeyaert, </a:t>
            </a:r>
            <a:r>
              <a:rPr lang="nl-BE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Mirom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13u15: Symbiose-Platform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Ovam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Astrid De Man, OVAM.</a:t>
            </a:r>
          </a:p>
          <a:p>
            <a:pPr algn="just"/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13u30: Ophaalactie 22/11/2021: Jo Vanackere, Kringloop en Constructief</a:t>
            </a:r>
          </a:p>
          <a:p>
            <a:pPr algn="just"/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13u40: Grensland is Circulair: update acties: Philippe </a:t>
            </a:r>
            <a:r>
              <a:rPr lang="nl-B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Tavernier</a:t>
            </a:r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13u50: Q &amp; A</a:t>
            </a:r>
          </a:p>
          <a:p>
            <a:pPr algn="just"/>
            <a:r>
              <a:rPr lang="nl-B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14u00: contactmoment en afsluiting.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BE" sz="2400" dirty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endParaRPr lang="nl-BE" sz="24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nl-BE" sz="2400" dirty="0">
              <a:solidFill>
                <a:srgbClr val="000000"/>
              </a:solidFill>
            </a:endParaRPr>
          </a:p>
          <a:p>
            <a:endParaRPr lang="nl-BE" sz="2400" dirty="0">
              <a:solidFill>
                <a:srgbClr val="000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A561FD8-1722-4CAB-B159-2002EA59E17E}"/>
              </a:ext>
            </a:extLst>
          </p:cNvPr>
          <p:cNvSpPr/>
          <p:nvPr/>
        </p:nvSpPr>
        <p:spPr>
          <a:xfrm>
            <a:off x="5715675" y="322684"/>
            <a:ext cx="5405296" cy="245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3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de acties!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5" y="2766245"/>
            <a:ext cx="9901150" cy="3515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000000"/>
                </a:solidFill>
              </a:rPr>
              <a:t>Nieuw</a:t>
            </a:r>
            <a:r>
              <a:rPr lang="nl-BE" sz="2000" dirty="0">
                <a:solidFill>
                  <a:srgbClr val="000000"/>
                </a:solidFill>
              </a:rPr>
              <a:t> : </a:t>
            </a:r>
          </a:p>
          <a:p>
            <a:pPr>
              <a:buFontTx/>
              <a:buChar char="-"/>
            </a:pPr>
            <a:r>
              <a:rPr lang="nl-BE" sz="2000" dirty="0">
                <a:solidFill>
                  <a:srgbClr val="000000"/>
                </a:solidFill>
              </a:rPr>
              <a:t>Driemaandelijkse Afvalkalender</a:t>
            </a:r>
          </a:p>
          <a:p>
            <a:pPr>
              <a:buFontTx/>
              <a:buChar char="-"/>
            </a:pPr>
            <a:r>
              <a:rPr lang="nl-BE" sz="2000" dirty="0">
                <a:solidFill>
                  <a:srgbClr val="000000"/>
                </a:solidFill>
              </a:rPr>
              <a:t>Groepsaankoop </a:t>
            </a:r>
            <a:r>
              <a:rPr lang="nl-BE" sz="2000" dirty="0" err="1">
                <a:solidFill>
                  <a:srgbClr val="000000"/>
                </a:solidFill>
              </a:rPr>
              <a:t>Recybox</a:t>
            </a:r>
            <a:r>
              <a:rPr lang="nl-BE" sz="2000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nl-BE" sz="2000" dirty="0"/>
              <a:t>Week circulariteit 21 tot 25 maart 2022</a:t>
            </a:r>
          </a:p>
          <a:p>
            <a:pPr marL="0" indent="0">
              <a:buNone/>
            </a:pPr>
            <a:endParaRPr lang="nl-B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BE" sz="2000" b="1" dirty="0"/>
              <a:t>Lopende acties</a:t>
            </a:r>
            <a:r>
              <a:rPr lang="nl-BE" sz="2000" dirty="0"/>
              <a:t>:</a:t>
            </a:r>
          </a:p>
          <a:p>
            <a:pPr>
              <a:buFontTx/>
              <a:buChar char="-"/>
            </a:pPr>
            <a:r>
              <a:rPr lang="nl-BE" sz="2000" dirty="0"/>
              <a:t>Inzameling houten en plastic paletten</a:t>
            </a:r>
          </a:p>
          <a:p>
            <a:pPr>
              <a:buFontTx/>
              <a:buChar char="-"/>
            </a:pPr>
            <a:r>
              <a:rPr lang="nl-BE" sz="2000" dirty="0"/>
              <a:t>Inzameling meubilair, elektro, massief hout,…. </a:t>
            </a:r>
          </a:p>
          <a:p>
            <a:pPr>
              <a:buFontTx/>
              <a:buChar char="-"/>
            </a:pPr>
            <a:r>
              <a:rPr lang="nl-BE" sz="2000" dirty="0"/>
              <a:t>Keep </a:t>
            </a:r>
            <a:r>
              <a:rPr lang="nl-BE" sz="2000" dirty="0" err="1"/>
              <a:t>it</a:t>
            </a:r>
            <a:r>
              <a:rPr lang="nl-BE" sz="2000" dirty="0"/>
              <a:t> Clean</a:t>
            </a:r>
          </a:p>
          <a:p>
            <a:pPr>
              <a:buFontTx/>
              <a:buChar char="-"/>
            </a:pPr>
            <a:r>
              <a:rPr lang="nl-BE" sz="2000" dirty="0"/>
              <a:t>PC </a:t>
            </a:r>
            <a:r>
              <a:rPr lang="nl-BE" sz="2000" dirty="0" err="1"/>
              <a:t>Solidarity</a:t>
            </a: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KGA </a:t>
            </a:r>
            <a:r>
              <a:rPr lang="nl-BE" sz="2000" dirty="0" err="1"/>
              <a:t>ophaling</a:t>
            </a:r>
            <a:endParaRPr lang="nl-BE" sz="2000" dirty="0"/>
          </a:p>
          <a:p>
            <a:pPr>
              <a:buFontTx/>
              <a:buChar char="-"/>
            </a:pPr>
            <a:endParaRPr lang="nl-BE" sz="2000" dirty="0"/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78" y="4738255"/>
            <a:ext cx="3208919" cy="144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cybox, de meest duurzame vuilnisbak op de markt - Vanheede">
            <a:extLst>
              <a:ext uri="{FF2B5EF4-FFF2-40B4-BE49-F238E27FC236}">
                <a16:creationId xmlns:a16="http://schemas.microsoft.com/office/drawing/2014/main" id="{B6DA8AD8-65EB-4D37-8BEC-FBA0CAEE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90" y="2766245"/>
            <a:ext cx="2912378" cy="27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8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6B7042-4C52-427C-8C92-8FEC051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593788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AD386E-871E-4FC9-AC08-19356ACA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1"/>
            <a:ext cx="9833548" cy="125313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FF"/>
                </a:solidFill>
              </a:rPr>
              <a:t>“G</a:t>
            </a:r>
            <a:r>
              <a:rPr lang="nl-BE" sz="4000" dirty="0" err="1">
                <a:solidFill>
                  <a:srgbClr val="FFFFFF"/>
                </a:solidFill>
              </a:rPr>
              <a:t>rensland</a:t>
            </a:r>
            <a:r>
              <a:rPr lang="nl-BE" sz="4000" dirty="0">
                <a:solidFill>
                  <a:srgbClr val="FFFFFF"/>
                </a:solidFill>
              </a:rPr>
              <a:t> is Circulair”, </a:t>
            </a:r>
            <a:br>
              <a:rPr lang="nl-BE" sz="4000" dirty="0">
                <a:solidFill>
                  <a:srgbClr val="FFFFFF"/>
                </a:solidFill>
              </a:rPr>
            </a:br>
            <a:r>
              <a:rPr lang="nl-BE" sz="4000" dirty="0">
                <a:solidFill>
                  <a:srgbClr val="FFFFFF"/>
                </a:solidFill>
              </a:rPr>
              <a:t>Inzameling houten en plastic </a:t>
            </a:r>
            <a:r>
              <a:rPr lang="nl-BE" sz="4000" dirty="0" err="1">
                <a:solidFill>
                  <a:srgbClr val="FFFFFF"/>
                </a:solidFill>
              </a:rPr>
              <a:t>palets</a:t>
            </a:r>
            <a:endParaRPr lang="nl-BE" sz="40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27282-A01A-4849-A7BF-F0F6EC39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25" y="2766246"/>
            <a:ext cx="9901150" cy="2995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0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nl-BE" sz="2000" dirty="0"/>
              <a:t>i.s.m. </a:t>
            </a:r>
            <a:r>
              <a:rPr lang="nl-BE" sz="2000" dirty="0" err="1"/>
              <a:t>start-up</a:t>
            </a:r>
            <a:r>
              <a:rPr lang="nl-BE" sz="2000" dirty="0"/>
              <a:t> </a:t>
            </a:r>
            <a:r>
              <a:rPr lang="nl-BE" sz="2000" dirty="0" err="1"/>
              <a:t>Circle</a:t>
            </a:r>
            <a:r>
              <a:rPr lang="nl-BE" sz="2000" dirty="0"/>
              <a:t> of </a:t>
            </a:r>
            <a:r>
              <a:rPr lang="nl-BE" sz="2000" dirty="0" err="1"/>
              <a:t>Packaging</a:t>
            </a:r>
            <a:endParaRPr lang="nl-BE" sz="2000" dirty="0"/>
          </a:p>
          <a:p>
            <a:pPr>
              <a:buFontTx/>
              <a:buChar char="-"/>
            </a:pPr>
            <a:r>
              <a:rPr lang="nl-BE" sz="2000" dirty="0"/>
              <a:t>Driemaandelijks gratis Collectieve inzameling (kleinere partijen)</a:t>
            </a:r>
          </a:p>
          <a:p>
            <a:pPr lvl="1">
              <a:buFontTx/>
              <a:buChar char="-"/>
            </a:pPr>
            <a:r>
              <a:rPr lang="nl-BE" sz="1600" dirty="0"/>
              <a:t>Volgende data: 14 tot 16 december </a:t>
            </a:r>
          </a:p>
          <a:p>
            <a:pPr>
              <a:buFontTx/>
              <a:buChar char="-"/>
            </a:pPr>
            <a:r>
              <a:rPr lang="nl-BE" sz="2000" dirty="0"/>
              <a:t>Grote partijen: op afroep</a:t>
            </a:r>
          </a:p>
          <a:p>
            <a:pPr marL="0" indent="0">
              <a:buNone/>
            </a:pPr>
            <a:endParaRPr lang="nl-BE" sz="2000" dirty="0"/>
          </a:p>
          <a:p>
            <a:pPr>
              <a:buFontTx/>
              <a:buChar char="-"/>
            </a:pPr>
            <a:r>
              <a:rPr lang="nl-BE" sz="2000" b="1" dirty="0"/>
              <a:t>Circulariteit op Grensland Menen en Wervik</a:t>
            </a:r>
          </a:p>
          <a:p>
            <a:pPr lvl="1">
              <a:buFontTx/>
              <a:buChar char="-"/>
            </a:pPr>
            <a:r>
              <a:rPr lang="nl-BE" sz="2000" dirty="0"/>
              <a:t>Verkoop van deze verwerkte tweedehandspaletten</a:t>
            </a:r>
          </a:p>
          <a:p>
            <a:pPr>
              <a:buFontTx/>
              <a:buChar char="-"/>
            </a:pPr>
            <a:endParaRPr lang="nl-BE" sz="2000" dirty="0"/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9783B77-7B7A-4611-9DBB-EDE25725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54" y="4928271"/>
            <a:ext cx="3768033" cy="16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Afbeelding 1">
            <a:extLst>
              <a:ext uri="{FF2B5EF4-FFF2-40B4-BE49-F238E27FC236}">
                <a16:creationId xmlns:a16="http://schemas.microsoft.com/office/drawing/2014/main" id="{40E4E25C-FD3E-48E7-8778-459ABB29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92" y="3956322"/>
            <a:ext cx="2224980" cy="14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EF80D0F-625C-40BB-80CF-D7A53158B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631" y="2850635"/>
            <a:ext cx="2600347" cy="13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047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726</Words>
  <Application>Microsoft Office PowerPoint</Application>
  <PresentationFormat>Breedbeeld</PresentationFormat>
  <Paragraphs>123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  Platform Grensland Menen-Wervik   Vlarema 8: wijzigingen en implicaties  </vt:lpstr>
      <vt:lpstr>Welkom.</vt:lpstr>
      <vt:lpstr>“Grensland is Circulair”, het project !</vt:lpstr>
      <vt:lpstr>“Grensland is Circulair”  doel en partners</vt:lpstr>
      <vt:lpstr>“Grensland is Circulair”, collectieve acties op bedrijventerrein Grensland Menen-Wervik</vt:lpstr>
      <vt:lpstr>“Grensland is Circulair”, uw medewerking</vt:lpstr>
      <vt:lpstr>Agenda </vt:lpstr>
      <vt:lpstr>“Grensland is Circulair”, de acties!</vt:lpstr>
      <vt:lpstr>“Grensland is Circulair”,  Inzameling houten en plastic palets</vt:lpstr>
      <vt:lpstr>“Grensland is Circulair”, KeeP it Clean</vt:lpstr>
      <vt:lpstr>“Grensland is Circulair”, PC Solidarity</vt:lpstr>
      <vt:lpstr>“Grensland is Circulair”, Plastic Switch</vt:lpstr>
      <vt:lpstr>“Grensland is Circulair”, KGA-ophaling </vt:lpstr>
      <vt:lpstr>“Grensland is Circulair”, Communicatie </vt:lpstr>
      <vt:lpstr>“Grensland is Circulair” afvalkalender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herman.wenes@proximus.be</dc:creator>
  <cp:lastModifiedBy>Philippe Tavernier</cp:lastModifiedBy>
  <cp:revision>9</cp:revision>
  <dcterms:created xsi:type="dcterms:W3CDTF">2021-11-04T10:40:45Z</dcterms:created>
  <dcterms:modified xsi:type="dcterms:W3CDTF">2021-11-05T20:13:21Z</dcterms:modified>
</cp:coreProperties>
</file>